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4"/>
  </p:notesMasterIdLst>
  <p:sldIdLst>
    <p:sldId id="256" r:id="rId2"/>
    <p:sldId id="828" r:id="rId3"/>
    <p:sldId id="829" r:id="rId4"/>
    <p:sldId id="843" r:id="rId5"/>
    <p:sldId id="830" r:id="rId6"/>
    <p:sldId id="844" r:id="rId7"/>
    <p:sldId id="874" r:id="rId8"/>
    <p:sldId id="848" r:id="rId9"/>
    <p:sldId id="849" r:id="rId10"/>
    <p:sldId id="850" r:id="rId11"/>
    <p:sldId id="872" r:id="rId12"/>
    <p:sldId id="860" r:id="rId13"/>
    <p:sldId id="861" r:id="rId14"/>
    <p:sldId id="862" r:id="rId15"/>
    <p:sldId id="863" r:id="rId16"/>
    <p:sldId id="864" r:id="rId17"/>
    <p:sldId id="865" r:id="rId18"/>
    <p:sldId id="851" r:id="rId19"/>
    <p:sldId id="852" r:id="rId20"/>
    <p:sldId id="853" r:id="rId21"/>
    <p:sldId id="854" r:id="rId22"/>
    <p:sldId id="855" r:id="rId23"/>
    <p:sldId id="856" r:id="rId24"/>
    <p:sldId id="857" r:id="rId25"/>
    <p:sldId id="858" r:id="rId26"/>
    <p:sldId id="859" r:id="rId27"/>
    <p:sldId id="869" r:id="rId28"/>
    <p:sldId id="875" r:id="rId29"/>
    <p:sldId id="831" r:id="rId30"/>
    <p:sldId id="876" r:id="rId31"/>
    <p:sldId id="834" r:id="rId32"/>
    <p:sldId id="836" r:id="rId33"/>
    <p:sldId id="837" r:id="rId34"/>
    <p:sldId id="835" r:id="rId35"/>
    <p:sldId id="838" r:id="rId36"/>
    <p:sldId id="877" r:id="rId37"/>
    <p:sldId id="841" r:id="rId38"/>
    <p:sldId id="839" r:id="rId39"/>
    <p:sldId id="878" r:id="rId40"/>
    <p:sldId id="266" r:id="rId41"/>
    <p:sldId id="873" r:id="rId42"/>
    <p:sldId id="258" r:id="rId43"/>
  </p:sldIdLst>
  <p:sldSz cx="12192000" cy="6858000"/>
  <p:notesSz cx="7104063" cy="10234613"/>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B2CB"/>
    <a:srgbClr val="66ACC7"/>
    <a:srgbClr val="0E5670"/>
    <a:srgbClr val="1580A8"/>
    <a:srgbClr val="0C475C"/>
    <a:srgbClr val="002060"/>
    <a:srgbClr val="FFFFFF"/>
    <a:srgbClr val="AAD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33" autoAdjust="0"/>
    <p:restoredTop sz="60493"/>
  </p:normalViewPr>
  <p:slideViewPr>
    <p:cSldViewPr snapToGrid="0">
      <p:cViewPr varScale="1">
        <p:scale>
          <a:sx n="73" d="100"/>
          <a:sy n="73" d="100"/>
        </p:scale>
        <p:origin x="1910" y="6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1C58D-2D24-4845-9899-4224183C210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ECEDE7-B89F-488F-A475-2C3AA609BB0A}">
      <dgm:prSet/>
      <dgm:spPr/>
      <dgm:t>
        <a:bodyPr/>
        <a:lstStyle/>
        <a:p>
          <a:r>
            <a:rPr lang="en-GB" b="0" i="0"/>
            <a:t>Bias: Systematic error in measurement or reporting data.</a:t>
          </a:r>
          <a:endParaRPr lang="en-US"/>
        </a:p>
      </dgm:t>
    </dgm:pt>
    <dgm:pt modelId="{ADB32F9B-8A6A-45CF-A3F9-FD28629DE7E9}" type="parTrans" cxnId="{80ABB8E0-C9B3-4B97-BD5A-FF9BFA8AB19E}">
      <dgm:prSet/>
      <dgm:spPr/>
      <dgm:t>
        <a:bodyPr/>
        <a:lstStyle/>
        <a:p>
          <a:endParaRPr lang="en-US"/>
        </a:p>
      </dgm:t>
    </dgm:pt>
    <dgm:pt modelId="{EB858D65-C0D8-467B-B4F6-1F565217FB57}" type="sibTrans" cxnId="{80ABB8E0-C9B3-4B97-BD5A-FF9BFA8AB19E}">
      <dgm:prSet/>
      <dgm:spPr/>
      <dgm:t>
        <a:bodyPr/>
        <a:lstStyle/>
        <a:p>
          <a:endParaRPr lang="en-US"/>
        </a:p>
      </dgm:t>
    </dgm:pt>
    <dgm:pt modelId="{1E794688-74C2-45AA-B3A3-D003CAAAE6DE}">
      <dgm:prSet/>
      <dgm:spPr/>
      <dgm:t>
        <a:bodyPr/>
        <a:lstStyle/>
        <a:p>
          <a:r>
            <a:rPr lang="en-GB" b="0" i="0"/>
            <a:t>Confounding: Real but misleading associations between variables.</a:t>
          </a:r>
          <a:endParaRPr lang="en-US"/>
        </a:p>
      </dgm:t>
    </dgm:pt>
    <dgm:pt modelId="{0985855C-35E5-40D9-9A21-88DAAEE7C2A1}" type="parTrans" cxnId="{AC946965-38CC-4654-899B-BE701F04AB06}">
      <dgm:prSet/>
      <dgm:spPr/>
      <dgm:t>
        <a:bodyPr/>
        <a:lstStyle/>
        <a:p>
          <a:endParaRPr lang="en-US"/>
        </a:p>
      </dgm:t>
    </dgm:pt>
    <dgm:pt modelId="{2DE9F2C7-92A4-4B97-8267-09DD56D8188F}" type="sibTrans" cxnId="{AC946965-38CC-4654-899B-BE701F04AB06}">
      <dgm:prSet/>
      <dgm:spPr/>
      <dgm:t>
        <a:bodyPr/>
        <a:lstStyle/>
        <a:p>
          <a:endParaRPr lang="en-US"/>
        </a:p>
      </dgm:t>
    </dgm:pt>
    <dgm:pt modelId="{08BC7C65-8672-45A9-9F06-09E0375EA063}" type="pres">
      <dgm:prSet presAssocID="{1951C58D-2D24-4845-9899-4224183C2101}" presName="root" presStyleCnt="0">
        <dgm:presLayoutVars>
          <dgm:dir/>
          <dgm:resizeHandles val="exact"/>
        </dgm:presLayoutVars>
      </dgm:prSet>
      <dgm:spPr/>
      <dgm:t>
        <a:bodyPr/>
        <a:lstStyle/>
        <a:p>
          <a:endParaRPr lang="fr-FR"/>
        </a:p>
      </dgm:t>
    </dgm:pt>
    <dgm:pt modelId="{7E9485F5-63DB-4544-9E03-71D65109E430}" type="pres">
      <dgm:prSet presAssocID="{B6ECEDE7-B89F-488F-A475-2C3AA609BB0A}" presName="compNode" presStyleCnt="0"/>
      <dgm:spPr/>
    </dgm:pt>
    <dgm:pt modelId="{F72C98AC-6CAC-440D-877B-405ABE7AEE1B}" type="pres">
      <dgm:prSet presAssocID="{B6ECEDE7-B89F-488F-A475-2C3AA609BB0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atistics"/>
        </a:ext>
      </dgm:extLst>
    </dgm:pt>
    <dgm:pt modelId="{F115542A-1738-4D01-AFA8-25357929D9C5}" type="pres">
      <dgm:prSet presAssocID="{B6ECEDE7-B89F-488F-A475-2C3AA609BB0A}" presName="spaceRect" presStyleCnt="0"/>
      <dgm:spPr/>
    </dgm:pt>
    <dgm:pt modelId="{90063D86-0FB8-4CFA-9F34-3E9F59E2C15D}" type="pres">
      <dgm:prSet presAssocID="{B6ECEDE7-B89F-488F-A475-2C3AA609BB0A}" presName="textRect" presStyleLbl="revTx" presStyleIdx="0" presStyleCnt="2">
        <dgm:presLayoutVars>
          <dgm:chMax val="1"/>
          <dgm:chPref val="1"/>
        </dgm:presLayoutVars>
      </dgm:prSet>
      <dgm:spPr/>
      <dgm:t>
        <a:bodyPr/>
        <a:lstStyle/>
        <a:p>
          <a:endParaRPr lang="fr-FR"/>
        </a:p>
      </dgm:t>
    </dgm:pt>
    <dgm:pt modelId="{C531F6C2-CD40-4340-91D5-00E456E80A77}" type="pres">
      <dgm:prSet presAssocID="{EB858D65-C0D8-467B-B4F6-1F565217FB57}" presName="sibTrans" presStyleCnt="0"/>
      <dgm:spPr/>
    </dgm:pt>
    <dgm:pt modelId="{95B281BF-BCBB-4301-B5B7-80697F776B54}" type="pres">
      <dgm:prSet presAssocID="{1E794688-74C2-45AA-B3A3-D003CAAAE6DE}" presName="compNode" presStyleCnt="0"/>
      <dgm:spPr/>
    </dgm:pt>
    <dgm:pt modelId="{B750A67A-C172-4BB7-B12E-05394EA2B3A3}" type="pres">
      <dgm:prSet presAssocID="{1E794688-74C2-45AA-B3A3-D003CAAAE6DE}" presName="iconRect" presStyleLbl="node1" presStyleIdx="1" presStyleCnt="2"/>
      <dgm:spPr>
        <a:blipFill rotWithShape="1">
          <a:blip xmlns:r="http://schemas.openxmlformats.org/officeDocument/2006/relationships" r:embed="rId3"/>
          <a:srcRect/>
          <a:stretch>
            <a:fillRect/>
          </a:stretch>
        </a:blipFill>
        <a:ln>
          <a:noFill/>
        </a:ln>
      </dgm:spPr>
      <dgm:extLst>
        <a:ext uri="{E40237B7-FDA0-4F09-8148-C483321AD2D9}">
          <dgm14:cNvPr xmlns:dgm14="http://schemas.microsoft.com/office/drawing/2010/diagram" id="0" name="" descr="Irritant"/>
        </a:ext>
      </dgm:extLst>
    </dgm:pt>
    <dgm:pt modelId="{76E924CD-8378-4A12-B98A-C9661EE12EB9}" type="pres">
      <dgm:prSet presAssocID="{1E794688-74C2-45AA-B3A3-D003CAAAE6DE}" presName="spaceRect" presStyleCnt="0"/>
      <dgm:spPr/>
    </dgm:pt>
    <dgm:pt modelId="{D3B41E53-A882-41E0-9211-28F968C3AB13}" type="pres">
      <dgm:prSet presAssocID="{1E794688-74C2-45AA-B3A3-D003CAAAE6DE}" presName="textRect" presStyleLbl="revTx" presStyleIdx="1" presStyleCnt="2">
        <dgm:presLayoutVars>
          <dgm:chMax val="1"/>
          <dgm:chPref val="1"/>
        </dgm:presLayoutVars>
      </dgm:prSet>
      <dgm:spPr/>
      <dgm:t>
        <a:bodyPr/>
        <a:lstStyle/>
        <a:p>
          <a:endParaRPr lang="fr-FR"/>
        </a:p>
      </dgm:t>
    </dgm:pt>
  </dgm:ptLst>
  <dgm:cxnLst>
    <dgm:cxn modelId="{B54186E2-E2F7-4AA5-AA38-7928386A45C3}" type="presOf" srcId="{B6ECEDE7-B89F-488F-A475-2C3AA609BB0A}" destId="{90063D86-0FB8-4CFA-9F34-3E9F59E2C15D}" srcOrd="0" destOrd="0" presId="urn:microsoft.com/office/officeart/2018/2/layout/IconLabelList"/>
    <dgm:cxn modelId="{AC946965-38CC-4654-899B-BE701F04AB06}" srcId="{1951C58D-2D24-4845-9899-4224183C2101}" destId="{1E794688-74C2-45AA-B3A3-D003CAAAE6DE}" srcOrd="1" destOrd="0" parTransId="{0985855C-35E5-40D9-9A21-88DAAEE7C2A1}" sibTransId="{2DE9F2C7-92A4-4B97-8267-09DD56D8188F}"/>
    <dgm:cxn modelId="{C07BC165-DABC-40ED-862E-37AEB2AD18B3}" type="presOf" srcId="{1951C58D-2D24-4845-9899-4224183C2101}" destId="{08BC7C65-8672-45A9-9F06-09E0375EA063}" srcOrd="0" destOrd="0" presId="urn:microsoft.com/office/officeart/2018/2/layout/IconLabelList"/>
    <dgm:cxn modelId="{80ABB8E0-C9B3-4B97-BD5A-FF9BFA8AB19E}" srcId="{1951C58D-2D24-4845-9899-4224183C2101}" destId="{B6ECEDE7-B89F-488F-A475-2C3AA609BB0A}" srcOrd="0" destOrd="0" parTransId="{ADB32F9B-8A6A-45CF-A3F9-FD28629DE7E9}" sibTransId="{EB858D65-C0D8-467B-B4F6-1F565217FB57}"/>
    <dgm:cxn modelId="{0BDBE9F9-0BE4-4009-91C0-E5E7513E7EDE}" type="presOf" srcId="{1E794688-74C2-45AA-B3A3-D003CAAAE6DE}" destId="{D3B41E53-A882-41E0-9211-28F968C3AB13}" srcOrd="0" destOrd="0" presId="urn:microsoft.com/office/officeart/2018/2/layout/IconLabelList"/>
    <dgm:cxn modelId="{9A521E49-44AE-4003-959C-8EF94C611D49}" type="presParOf" srcId="{08BC7C65-8672-45A9-9F06-09E0375EA063}" destId="{7E9485F5-63DB-4544-9E03-71D65109E430}" srcOrd="0" destOrd="0" presId="urn:microsoft.com/office/officeart/2018/2/layout/IconLabelList"/>
    <dgm:cxn modelId="{6FA46035-222B-4C04-A576-8FB36BCC592A}" type="presParOf" srcId="{7E9485F5-63DB-4544-9E03-71D65109E430}" destId="{F72C98AC-6CAC-440D-877B-405ABE7AEE1B}" srcOrd="0" destOrd="0" presId="urn:microsoft.com/office/officeart/2018/2/layout/IconLabelList"/>
    <dgm:cxn modelId="{FA9D94F6-EB78-458A-947B-CDFC28660B7A}" type="presParOf" srcId="{7E9485F5-63DB-4544-9E03-71D65109E430}" destId="{F115542A-1738-4D01-AFA8-25357929D9C5}" srcOrd="1" destOrd="0" presId="urn:microsoft.com/office/officeart/2018/2/layout/IconLabelList"/>
    <dgm:cxn modelId="{94224449-9961-4D89-9C94-E7F2AFA1C728}" type="presParOf" srcId="{7E9485F5-63DB-4544-9E03-71D65109E430}" destId="{90063D86-0FB8-4CFA-9F34-3E9F59E2C15D}" srcOrd="2" destOrd="0" presId="urn:microsoft.com/office/officeart/2018/2/layout/IconLabelList"/>
    <dgm:cxn modelId="{492ED7EA-36CD-4F03-85A5-787F21C576BD}" type="presParOf" srcId="{08BC7C65-8672-45A9-9F06-09E0375EA063}" destId="{C531F6C2-CD40-4340-91D5-00E456E80A77}" srcOrd="1" destOrd="0" presId="urn:microsoft.com/office/officeart/2018/2/layout/IconLabelList"/>
    <dgm:cxn modelId="{617E1A44-443B-4765-B399-711C359D165B}" type="presParOf" srcId="{08BC7C65-8672-45A9-9F06-09E0375EA063}" destId="{95B281BF-BCBB-4301-B5B7-80697F776B54}" srcOrd="2" destOrd="0" presId="urn:microsoft.com/office/officeart/2018/2/layout/IconLabelList"/>
    <dgm:cxn modelId="{6CC79954-720D-4ED2-BCE7-7D668D175A2A}" type="presParOf" srcId="{95B281BF-BCBB-4301-B5B7-80697F776B54}" destId="{B750A67A-C172-4BB7-B12E-05394EA2B3A3}" srcOrd="0" destOrd="0" presId="urn:microsoft.com/office/officeart/2018/2/layout/IconLabelList"/>
    <dgm:cxn modelId="{CD00A7D3-A7B0-49E9-90F1-0077922B165C}" type="presParOf" srcId="{95B281BF-BCBB-4301-B5B7-80697F776B54}" destId="{76E924CD-8378-4A12-B98A-C9661EE12EB9}" srcOrd="1" destOrd="0" presId="urn:microsoft.com/office/officeart/2018/2/layout/IconLabelList"/>
    <dgm:cxn modelId="{FA5C5D70-7C21-4C1E-ABFB-A21DAF108170}" type="presParOf" srcId="{95B281BF-BCBB-4301-B5B7-80697F776B54}" destId="{D3B41E53-A882-41E0-9211-28F968C3AB1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C98AC-6CAC-440D-877B-405ABE7AEE1B}">
      <dsp:nvSpPr>
        <dsp:cNvPr id="0" name=""/>
        <dsp:cNvSpPr/>
      </dsp:nvSpPr>
      <dsp:spPr>
        <a:xfrm>
          <a:off x="1747800" y="40735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063D86-0FB8-4CFA-9F34-3E9F59E2C15D}">
      <dsp:nvSpPr>
        <dsp:cNvPr id="0" name=""/>
        <dsp:cNvSpPr/>
      </dsp:nvSpPr>
      <dsp:spPr>
        <a:xfrm>
          <a:off x="559800" y="282151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GB" sz="1800" b="0" i="0" kern="1200"/>
            <a:t>Bias: Systematic error in measurement or reporting data.</a:t>
          </a:r>
          <a:endParaRPr lang="en-US" sz="1800" kern="1200"/>
        </a:p>
      </dsp:txBody>
      <dsp:txXfrm>
        <a:off x="559800" y="2821519"/>
        <a:ext cx="4320000" cy="720000"/>
      </dsp:txXfrm>
    </dsp:sp>
    <dsp:sp modelId="{B750A67A-C172-4BB7-B12E-05394EA2B3A3}">
      <dsp:nvSpPr>
        <dsp:cNvPr id="0" name=""/>
        <dsp:cNvSpPr/>
      </dsp:nvSpPr>
      <dsp:spPr>
        <a:xfrm>
          <a:off x="6823800" y="407356"/>
          <a:ext cx="1944000" cy="1944000"/>
        </a:xfrm>
        <a:prstGeom prst="rect">
          <a:avLst/>
        </a:prstGeom>
        <a:blipFill rotWithShape="1">
          <a:blip xmlns:r="http://schemas.openxmlformats.org/officeDocument/2006/relationships" r:embed="rId3"/>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B41E53-A882-41E0-9211-28F968C3AB13}">
      <dsp:nvSpPr>
        <dsp:cNvPr id="0" name=""/>
        <dsp:cNvSpPr/>
      </dsp:nvSpPr>
      <dsp:spPr>
        <a:xfrm>
          <a:off x="5635800" y="282151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GB" sz="1800" b="0" i="0" kern="1200"/>
            <a:t>Confounding: Real but misleading associations between variables.</a:t>
          </a:r>
          <a:endParaRPr lang="en-US" sz="1800" kern="1200"/>
        </a:p>
      </dsp:txBody>
      <dsp:txXfrm>
        <a:off x="5635800" y="2821519"/>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x-none"/>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BB3DC9B-F217-194A-A070-597077A9CFB8}" type="datetimeFigureOut">
              <a:rPr lang="x-none" smtClean="0"/>
              <a:t>07/04/2025</a:t>
            </a:fld>
            <a:endParaRPr lang="x-none"/>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x-none"/>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x-none"/>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EA71B60-7FCE-7345-A2B1-F10685BCFF21}" type="slidenum">
              <a:rPr lang="x-none" smtClean="0"/>
              <a:t>‹N°›</a:t>
            </a:fld>
            <a:endParaRPr lang="x-none"/>
          </a:p>
        </p:txBody>
      </p:sp>
    </p:spTree>
    <p:extLst>
      <p:ext uri="{BB962C8B-B14F-4D97-AF65-F5344CB8AC3E}">
        <p14:creationId xmlns:p14="http://schemas.microsoft.com/office/powerpoint/2010/main" val="331451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EA71B60-7FCE-7345-A2B1-F10685BCFF21}" type="slidenum">
              <a:rPr lang="x-none" smtClean="0"/>
              <a:t>1</a:t>
            </a:fld>
            <a:endParaRPr lang="x-none"/>
          </a:p>
        </p:txBody>
      </p:sp>
    </p:spTree>
    <p:extLst>
      <p:ext uri="{BB962C8B-B14F-4D97-AF65-F5344CB8AC3E}">
        <p14:creationId xmlns:p14="http://schemas.microsoft.com/office/powerpoint/2010/main" val="2456772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12</a:t>
            </a:fld>
            <a:endParaRPr lang="en-CA"/>
          </a:p>
        </p:txBody>
      </p:sp>
    </p:spTree>
    <p:extLst>
      <p:ext uri="{BB962C8B-B14F-4D97-AF65-F5344CB8AC3E}">
        <p14:creationId xmlns:p14="http://schemas.microsoft.com/office/powerpoint/2010/main" val="94959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13</a:t>
            </a:fld>
            <a:endParaRPr lang="en-CA"/>
          </a:p>
        </p:txBody>
      </p:sp>
    </p:spTree>
    <p:extLst>
      <p:ext uri="{BB962C8B-B14F-4D97-AF65-F5344CB8AC3E}">
        <p14:creationId xmlns:p14="http://schemas.microsoft.com/office/powerpoint/2010/main" val="95437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14</a:t>
            </a:fld>
            <a:endParaRPr lang="en-CA"/>
          </a:p>
        </p:txBody>
      </p:sp>
    </p:spTree>
    <p:extLst>
      <p:ext uri="{BB962C8B-B14F-4D97-AF65-F5344CB8AC3E}">
        <p14:creationId xmlns:p14="http://schemas.microsoft.com/office/powerpoint/2010/main" val="136126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15</a:t>
            </a:fld>
            <a:endParaRPr lang="en-CA"/>
          </a:p>
        </p:txBody>
      </p:sp>
    </p:spTree>
    <p:extLst>
      <p:ext uri="{BB962C8B-B14F-4D97-AF65-F5344CB8AC3E}">
        <p14:creationId xmlns:p14="http://schemas.microsoft.com/office/powerpoint/2010/main" val="1054226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r>
              <a:rPr lang="en-CA" sz="1300" dirty="0"/>
              <a:t>Just include the RCTs on this one to show the benefit of PHS</a:t>
            </a:r>
          </a:p>
          <a:p>
            <a:pPr lvl="0"/>
            <a:endParaRPr lang="en-CA" sz="1300" dirty="0"/>
          </a:p>
          <a:p>
            <a:pPr lvl="0"/>
            <a:r>
              <a:rPr lang="en-CA" sz="1300" dirty="0"/>
              <a:t>The other slide will show all the studies to demonstrate that the true effect may be masked if subgroup analysis was not done</a:t>
            </a:r>
          </a:p>
          <a:p>
            <a:pPr lvl="0"/>
            <a:endParaRPr lang="en-CA" sz="1300" dirty="0"/>
          </a:p>
          <a:p>
            <a:pPr lvl="0"/>
            <a:r>
              <a:rPr lang="en-CA" sz="1300" dirty="0"/>
              <a:t>Also include the reference so it shows our name here.</a:t>
            </a:r>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16</a:t>
            </a:fld>
            <a:endParaRPr lang="en-CA"/>
          </a:p>
        </p:txBody>
      </p:sp>
    </p:spTree>
    <p:extLst>
      <p:ext uri="{BB962C8B-B14F-4D97-AF65-F5344CB8AC3E}">
        <p14:creationId xmlns:p14="http://schemas.microsoft.com/office/powerpoint/2010/main" val="1748041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r>
              <a:rPr lang="en-CA" sz="1300" dirty="0"/>
              <a:t>For example in the previously slide the study declared a 13‐fold increase in the odds of developing a post hypospadias repair complication when performing a caudal block </a:t>
            </a:r>
          </a:p>
          <a:p>
            <a:r>
              <a:rPr lang="en-CA" sz="1300" dirty="0"/>
              <a:t> Following bivariate analysis, caudal anesthesia was shown to have an unadjusted odds ratio (OR) of 16.5 with a 95% confidence interval (CI) of 2.2‐123.8.</a:t>
            </a:r>
          </a:p>
          <a:p>
            <a:r>
              <a:rPr lang="en-CA" sz="1300" dirty="0"/>
              <a:t> Even after using multivariable analysis and including only two covariates in their model, the adjusted OR for postoperative surgical complications with caudal block was 13.4, with a still very wide 95% CI, spanning from 1.8 to 101.8, which indicates a substantial amount of imprecision for the estimate of the treatment effect. </a:t>
            </a:r>
          </a:p>
          <a:p>
            <a:r>
              <a:rPr lang="en-CA" sz="1300" dirty="0"/>
              <a:t>The wider the 95% CI, the less precise our outcome measure typically is, which casts doubt on the true association of the effect.</a:t>
            </a:r>
          </a:p>
          <a:p>
            <a:r>
              <a:rPr lang="en-CA" sz="1300" dirty="0"/>
              <a:t>The extremely wide 95% CIs presented in this paper lead us to question whether the strong magnitude of effect is spurious due to low numbers of events, and/or due to selection bias toward the indication of caudal blocks for more severe proximal hypospadias cases. </a:t>
            </a:r>
          </a:p>
          <a:p>
            <a:endParaRPr lang="en-US"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C115AF1-65A1-7F4B-BACC-F1AF5B541858}" type="slidenum">
              <a:rPr lang="en-US" smtClean="0"/>
              <a:t>17</a:t>
            </a:fld>
            <a:endParaRPr lang="en-US"/>
          </a:p>
        </p:txBody>
      </p:sp>
    </p:spTree>
    <p:extLst>
      <p:ext uri="{BB962C8B-B14F-4D97-AF65-F5344CB8AC3E}">
        <p14:creationId xmlns:p14="http://schemas.microsoft.com/office/powerpoint/2010/main" val="7020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18</a:t>
            </a:fld>
            <a:endParaRPr lang="en-CA"/>
          </a:p>
        </p:txBody>
      </p:sp>
    </p:spTree>
    <p:extLst>
      <p:ext uri="{BB962C8B-B14F-4D97-AF65-F5344CB8AC3E}">
        <p14:creationId xmlns:p14="http://schemas.microsoft.com/office/powerpoint/2010/main" val="176825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19</a:t>
            </a:fld>
            <a:endParaRPr lang="en-CA"/>
          </a:p>
        </p:txBody>
      </p:sp>
    </p:spTree>
    <p:extLst>
      <p:ext uri="{BB962C8B-B14F-4D97-AF65-F5344CB8AC3E}">
        <p14:creationId xmlns:p14="http://schemas.microsoft.com/office/powerpoint/2010/main" val="199161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r>
              <a:rPr lang="en-CA" sz="1700" dirty="0"/>
              <a:t>Internal validity is the extent to which a study establishes a trustworthy cause-and- effect relationship (association, in case of observational studies) between a variable (risk factor) and an outcome. The less amount of confounding effect in a study, the higher the internal validity and the more confident one can be in its findings. </a:t>
            </a:r>
          </a:p>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20</a:t>
            </a:fld>
            <a:endParaRPr lang="en-CA"/>
          </a:p>
        </p:txBody>
      </p:sp>
    </p:spTree>
    <p:extLst>
      <p:ext uri="{BB962C8B-B14F-4D97-AF65-F5344CB8AC3E}">
        <p14:creationId xmlns:p14="http://schemas.microsoft.com/office/powerpoint/2010/main" val="90903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r>
              <a:rPr lang="en-CA" sz="1300" dirty="0"/>
              <a:t> It is a common belief that generalizability of any study can be improved by simply having a large number of surgeons as part of that sample, as this would reflect a broader clinical practice representation. This is normally the case when the study’s intent is to report on overall complication rate of a certain technique in a large institution or in a specific country.</a:t>
            </a:r>
          </a:p>
          <a:p>
            <a:r>
              <a:rPr lang="en-CA" sz="1300" dirty="0"/>
              <a:t> In studies in which the main goal is to pinpoint a particular risk factor for surgical complications, having such high variability in surgical technique and postoperative care by having several surgeons (no standard protocol to be followed) decreases the study’s internal validity, and may lead to inaccurate results. Therefore, sometimes, having several surgeons with different practices may not be better, but it may actually be worse from a methodological standpoint. </a:t>
            </a:r>
            <a:endParaRPr lang="en-CA"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C115AF1-65A1-7F4B-BACC-F1AF5B541858}" type="slidenum">
              <a:rPr lang="en-US" smtClean="0"/>
              <a:t>21</a:t>
            </a:fld>
            <a:endParaRPr lang="en-US"/>
          </a:p>
        </p:txBody>
      </p:sp>
    </p:spTree>
    <p:extLst>
      <p:ext uri="{BB962C8B-B14F-4D97-AF65-F5344CB8AC3E}">
        <p14:creationId xmlns:p14="http://schemas.microsoft.com/office/powerpoint/2010/main" val="13370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GB" b="0" i="0" u="none" strike="noStrike" dirty="0">
              <a:solidFill>
                <a:srgbClr val="0D0D0D"/>
              </a:solidFill>
              <a:effectLst/>
              <a:latin typeface="Söhne"/>
            </a:endParaRPr>
          </a:p>
          <a:p>
            <a:pPr algn="l">
              <a:buFont typeface="Arial" panose="020B0604020202020204" pitchFamily="34" charset="0"/>
              <a:buChar char="•"/>
            </a:pPr>
            <a:r>
              <a:rPr lang="en-GB" b="0" i="0" u="none" strike="noStrike" dirty="0">
                <a:solidFill>
                  <a:srgbClr val="0D0D0D"/>
                </a:solidFill>
                <a:effectLst/>
                <a:latin typeface="Söhne"/>
              </a:rPr>
              <a:t>Data from clinical trials comprises both signal and noise.</a:t>
            </a:r>
          </a:p>
          <a:p>
            <a:pPr algn="l">
              <a:buFont typeface="Arial" panose="020B0604020202020204" pitchFamily="34" charset="0"/>
              <a:buChar char="•"/>
            </a:pPr>
            <a:r>
              <a:rPr lang="en-GB" b="0" i="0" u="none" strike="noStrike" dirty="0">
                <a:solidFill>
                  <a:srgbClr val="0D0D0D"/>
                </a:solidFill>
                <a:effectLst/>
                <a:latin typeface="Söhne"/>
              </a:rPr>
              <a:t>Maximizing signal and minimizing noise are crucial for accurate data analysis.</a:t>
            </a:r>
          </a:p>
          <a:p>
            <a:pPr algn="l">
              <a:buFont typeface="Arial" panose="020B0604020202020204" pitchFamily="34" charset="0"/>
              <a:buChar char="•"/>
            </a:pPr>
            <a:endParaRPr lang="en-GB" b="0" i="0" u="none" strike="noStrike" dirty="0">
              <a:solidFill>
                <a:srgbClr val="0D0D0D"/>
              </a:solidFill>
              <a:effectLst/>
              <a:latin typeface="Söhne"/>
            </a:endParaRPr>
          </a:p>
          <a:p>
            <a:pPr algn="l">
              <a:buFont typeface="Arial" panose="020B0604020202020204" pitchFamily="34" charset="0"/>
              <a:buChar char="•"/>
            </a:pPr>
            <a:r>
              <a:rPr lang="en-GB" b="0" i="0" u="none" strike="noStrike" dirty="0">
                <a:solidFill>
                  <a:srgbClr val="0D0D0D"/>
                </a:solidFill>
                <a:effectLst/>
                <a:latin typeface="Söhne"/>
              </a:rPr>
              <a:t>Random Error:</a:t>
            </a:r>
          </a:p>
          <a:p>
            <a:pPr marL="804986" lvl="1" indent="-309610">
              <a:buFont typeface="Arial" panose="020B0604020202020204" pitchFamily="34" charset="0"/>
              <a:buChar char="•"/>
            </a:pPr>
            <a:r>
              <a:rPr lang="en-GB" b="0" i="0" u="none" strike="noStrike" dirty="0">
                <a:solidFill>
                  <a:srgbClr val="0D0D0D"/>
                </a:solidFill>
                <a:effectLst/>
                <a:latin typeface="Söhne"/>
              </a:rPr>
              <a:t>Arises due to working with a sample instead of the entire population.</a:t>
            </a:r>
          </a:p>
          <a:p>
            <a:pPr marL="804986" lvl="1" indent="-309610">
              <a:buFont typeface="Arial" panose="020B0604020202020204" pitchFamily="34" charset="0"/>
              <a:buChar char="•"/>
            </a:pPr>
            <a:r>
              <a:rPr lang="en-GB" b="0" i="0" u="none" strike="noStrike" dirty="0">
                <a:solidFill>
                  <a:srgbClr val="0D0D0D"/>
                </a:solidFill>
                <a:effectLst/>
                <a:latin typeface="Söhne"/>
              </a:rPr>
              <a:t>Cannot be completely eliminated but can be reduced by increasing the sample size.</a:t>
            </a:r>
          </a:p>
          <a:p>
            <a:pPr algn="l">
              <a:buFont typeface="Arial" panose="020B0604020202020204" pitchFamily="34" charset="0"/>
              <a:buChar char="•"/>
            </a:pPr>
            <a:r>
              <a:rPr lang="en-GB" b="0" i="0" u="none" strike="noStrike" dirty="0">
                <a:solidFill>
                  <a:srgbClr val="0D0D0D"/>
                </a:solidFill>
                <a:effectLst/>
                <a:latin typeface="Söhne"/>
              </a:rPr>
              <a:t>Systematic Error (Bias):</a:t>
            </a:r>
          </a:p>
          <a:p>
            <a:pPr marL="804986" lvl="1" indent="-309610">
              <a:buFont typeface="Arial" panose="020B0604020202020204" pitchFamily="34" charset="0"/>
              <a:buChar char="•"/>
            </a:pPr>
            <a:r>
              <a:rPr lang="en-GB" b="0" i="0" u="none" strike="noStrike" dirty="0">
                <a:solidFill>
                  <a:srgbClr val="0D0D0D"/>
                </a:solidFill>
                <a:effectLst/>
                <a:latin typeface="Söhne"/>
              </a:rPr>
              <a:t>Results from inherent flaws in the study design or execution.</a:t>
            </a:r>
          </a:p>
          <a:p>
            <a:pPr marL="804986" lvl="1" indent="-309610">
              <a:buFont typeface="Arial" panose="020B0604020202020204" pitchFamily="34" charset="0"/>
              <a:buChar char="•"/>
            </a:pPr>
            <a:r>
              <a:rPr lang="en-GB" b="0" i="0" u="none" strike="noStrike" dirty="0">
                <a:solidFill>
                  <a:srgbClr val="0D0D0D"/>
                </a:solidFill>
                <a:effectLst/>
                <a:latin typeface="Söhne"/>
              </a:rPr>
              <a:t>Increasing sample size does not reduce bias; it only magnifies it.</a:t>
            </a:r>
          </a:p>
          <a:p>
            <a:pPr marL="804986" lvl="1" indent="-309610">
              <a:buFont typeface="Arial" panose="020B0604020202020204" pitchFamily="34" charset="0"/>
              <a:buChar char="•"/>
            </a:pPr>
            <a:r>
              <a:rPr lang="en-GB" b="0" i="0" u="none" strike="noStrike" dirty="0">
                <a:solidFill>
                  <a:srgbClr val="0D0D0D"/>
                </a:solidFill>
                <a:effectLst/>
                <a:latin typeface="Söhne"/>
              </a:rPr>
              <a:t>Efforts are made to minimize bias through trial design and measurement adjustments.</a:t>
            </a:r>
          </a:p>
          <a:p>
            <a:endParaRPr lang="x-none" dirty="0"/>
          </a:p>
        </p:txBody>
      </p:sp>
      <p:sp>
        <p:nvSpPr>
          <p:cNvPr id="4" name="Slide Number Placeholder 3"/>
          <p:cNvSpPr>
            <a:spLocks noGrp="1"/>
          </p:cNvSpPr>
          <p:nvPr>
            <p:ph type="sldNum" sz="quarter" idx="5"/>
          </p:nvPr>
        </p:nvSpPr>
        <p:spPr/>
        <p:txBody>
          <a:bodyPr/>
          <a:lstStyle/>
          <a:p>
            <a:fld id="{5EA71B60-7FCE-7345-A2B1-F10685BCFF21}" type="slidenum">
              <a:rPr lang="x-none" smtClean="0"/>
              <a:t>3</a:t>
            </a:fld>
            <a:endParaRPr lang="x-none"/>
          </a:p>
        </p:txBody>
      </p:sp>
    </p:spTree>
    <p:extLst>
      <p:ext uri="{BB962C8B-B14F-4D97-AF65-F5344CB8AC3E}">
        <p14:creationId xmlns:p14="http://schemas.microsoft.com/office/powerpoint/2010/main" val="2161242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r>
              <a:rPr lang="en-CA" sz="1300" dirty="0"/>
              <a:t>In the majority of hypospadias studies comparing DPB to CEB, the choice of regional anaesthesia is subjectively decided by the surgical and anaesthetic teams on the day of surgery, leading to inherent selection biases. The reasons for selecting a child to receive one block over the other may be related to underlying differences in patients’ baseline characteristics between the 2 groups that cannot be accounted for in the statistical analyses.</a:t>
            </a:r>
          </a:p>
          <a:p>
            <a:r>
              <a:rPr lang="en-CA" sz="1300" dirty="0"/>
              <a:t> A major methodological limitation of observational studies and contributes to the underestimation or overestimation of the treatment effect. Once bias has occurred, its extent and direction cannot be adjusted for by any statistical analysis, leading to spurious results </a:t>
            </a:r>
            <a:endParaRPr lang="en-CA" dirty="0"/>
          </a:p>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22</a:t>
            </a:fld>
            <a:endParaRPr lang="en-CA"/>
          </a:p>
        </p:txBody>
      </p:sp>
    </p:spTree>
    <p:extLst>
      <p:ext uri="{BB962C8B-B14F-4D97-AF65-F5344CB8AC3E}">
        <p14:creationId xmlns:p14="http://schemas.microsoft.com/office/powerpoint/2010/main" val="382497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r>
              <a:rPr lang="en-CA" sz="1300" dirty="0"/>
              <a:t>For example in the previously slide the study declared a 13‐fold increase in the odds of developing a post hypospadias repair complication when performing a caudal block </a:t>
            </a:r>
          </a:p>
          <a:p>
            <a:r>
              <a:rPr lang="en-CA" sz="1300" dirty="0"/>
              <a:t> Following bivariate analysis, caudal anesthesia was shown to have an unadjusted odds ratio (OR) of 16.5 with a 95% confidence interval (CI) of 2.2‐123.8.</a:t>
            </a:r>
          </a:p>
          <a:p>
            <a:r>
              <a:rPr lang="en-CA" sz="1300" dirty="0"/>
              <a:t> Even after using multivariable analysis and including only two covariates in their model, the adjusted OR for postoperative surgical complications with caudal block was 13.4, with a still very wide 95% CI, spanning from 1.8 to 101.8, which indicates a substantial amount of imprecision for the estimate of the treatment effect. </a:t>
            </a:r>
          </a:p>
          <a:p>
            <a:r>
              <a:rPr lang="en-CA" sz="1300" dirty="0"/>
              <a:t>The wider the 95% CI, the less precise our outcome measure typically is, which casts doubt on the true association of the effect.</a:t>
            </a:r>
          </a:p>
          <a:p>
            <a:r>
              <a:rPr lang="en-CA" sz="1300" dirty="0"/>
              <a:t>The extremely wide 95% CIs presented in this paper lead us to question whether the strong magnitude of effect is spurious due to low numbers of events, and/or due to selection bias toward the indication of caudal blocks for more severe proximal hypospadias cases. </a:t>
            </a:r>
          </a:p>
          <a:p>
            <a:endParaRPr lang="en-US"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C115AF1-65A1-7F4B-BACC-F1AF5B541858}" type="slidenum">
              <a:rPr lang="en-US" smtClean="0"/>
              <a:t>23</a:t>
            </a:fld>
            <a:endParaRPr lang="en-US"/>
          </a:p>
        </p:txBody>
      </p:sp>
    </p:spTree>
    <p:extLst>
      <p:ext uri="{BB962C8B-B14F-4D97-AF65-F5344CB8AC3E}">
        <p14:creationId xmlns:p14="http://schemas.microsoft.com/office/powerpoint/2010/main" val="1344559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24</a:t>
            </a:fld>
            <a:endParaRPr lang="en-CA"/>
          </a:p>
        </p:txBody>
      </p:sp>
    </p:spTree>
    <p:extLst>
      <p:ext uri="{BB962C8B-B14F-4D97-AF65-F5344CB8AC3E}">
        <p14:creationId xmlns:p14="http://schemas.microsoft.com/office/powerpoint/2010/main" val="522171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defTabSz="495376">
              <a:defRPr/>
            </a:pPr>
            <a:r>
              <a:rPr lang="en-CA" sz="1300" dirty="0"/>
              <a:t>A modest sample size or, more importantly, a low number of events contributes to the study being underpowered, with low precision. This lack of precision becomes evident when one looks at the width of the 95% confidence interval (CI). The interpretation of the 95% CI is that the probability of the true treatment effect lying somewhere in-between its 2 extreme values is 95%. In the hypospadias literature, it is not un- common to identify studies in which the lower boundary of the 95% CI is very close to the null value of 1 when the treatment effect is reported as risk ratio or odds ratio. Even though study results may show statistical significance in these circumstances, having the lower boundary of the 95% CI almost reaching 1 indicates that the true point estimate could be very close to the line of no effect for the intervention under study. In such cases, p values may fail to provide clinicians with the information they most need, i.e., the range of values within which the true effect is likely to reside. Instead, CIs provide information on the magnitude, direction and statistical significance of the treatment effect in a form that pertains directly to the process of deciding whether a certain intervention (DPB or CEB) is associated with favourable or unfavourable out- comes. If the range of the 95% CI is overly wide, pediatric urologists may choose to adopt a DPB or a CEB selectively, or not at all. </a:t>
            </a:r>
            <a:endParaRPr lang="en-CA" dirty="0"/>
          </a:p>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25</a:t>
            </a:fld>
            <a:endParaRPr lang="en-CA"/>
          </a:p>
        </p:txBody>
      </p:sp>
    </p:spTree>
    <p:extLst>
      <p:ext uri="{BB962C8B-B14F-4D97-AF65-F5344CB8AC3E}">
        <p14:creationId xmlns:p14="http://schemas.microsoft.com/office/powerpoint/2010/main" val="889495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r>
              <a:rPr lang="en-CA" sz="1300" dirty="0"/>
              <a:t>Another way of interpreting very wide 95% CIs is that the probability of the estimated treatment effect being due to chance alone may be higher than what is expected by using the traditional thresholds of significance (5%). In other words, it denotes that the odds of either DPB or CEB being associated with higher complication rates post distal hypospadias repair are likely similar to those of the comparative intervention. Fig. 1 displays 4 squares, which represent results from 4 different studies. The first 2 squares illustrate randomized controlled trials (RCT) and the last 2 observational studies. </a:t>
            </a:r>
            <a:endParaRPr lang="en-CA" dirty="0"/>
          </a:p>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26</a:t>
            </a:fld>
            <a:endParaRPr lang="en-CA"/>
          </a:p>
        </p:txBody>
      </p:sp>
    </p:spTree>
    <p:extLst>
      <p:ext uri="{BB962C8B-B14F-4D97-AF65-F5344CB8AC3E}">
        <p14:creationId xmlns:p14="http://schemas.microsoft.com/office/powerpoint/2010/main" val="246893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r>
              <a:rPr lang="en-CA" sz="1300" dirty="0"/>
              <a:t>For example in this study it was unclear how the authors decided to choose the number of patients included in the treatment group (18) versus the control group (23). No sample size calculation was evident to justify the sampling conducted, leaving doubt to whether the results were due to chance alone. </a:t>
            </a:r>
          </a:p>
          <a:p>
            <a:r>
              <a:rPr lang="en-CA" sz="1300" dirty="0"/>
              <a:t>It was also doubtful how the authors chose to assign which patients would receive treatment (PHS) compared to those who would not. The lack of randomization in the study design increases the risk of selection bias and makes the results less robust. </a:t>
            </a:r>
          </a:p>
          <a:p>
            <a:r>
              <a:rPr lang="en-CA" sz="1300" dirty="0"/>
              <a:t>Furthermore, the authors noted that only patients with proximal hypospadias and mild to moderate curvature were included in this study. However, it was unclear how reliable and valid the preoperative assessment of curvature for proximal cases used in this study was. The most accurate way of measuring penile curvature is with an intraoperative erection test, and, more recently, using an objective measurement tool, such as a goniometer.</a:t>
            </a:r>
          </a:p>
          <a:p>
            <a:pPr defTabSz="495376">
              <a:defRPr/>
            </a:pPr>
            <a:r>
              <a:rPr lang="en-CA" sz="1300" dirty="0"/>
              <a:t>Furthermore, due to the unblinded nature of the treatment groups, a very real possibility of reporting, performance and observer bias may have greatly influenced the results. As parents were told to watch for these specific testosterone side effects, it is more likely that they would report any of such occurrences, as opposed to those parents in the control group, who did not have to look for any side effect, as their boys did not receive PHS. </a:t>
            </a:r>
            <a:endParaRPr lang="en-CA" dirty="0"/>
          </a:p>
          <a:p>
            <a:endParaRPr lang="en-CA"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27</a:t>
            </a:fld>
            <a:endParaRPr lang="en-CA"/>
          </a:p>
        </p:txBody>
      </p:sp>
    </p:spTree>
    <p:extLst>
      <p:ext uri="{BB962C8B-B14F-4D97-AF65-F5344CB8AC3E}">
        <p14:creationId xmlns:p14="http://schemas.microsoft.com/office/powerpoint/2010/main" val="2004782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EA71B60-7FCE-7345-A2B1-F10685BCFF21}" type="slidenum">
              <a:rPr lang="x-none" smtClean="0"/>
              <a:t>28</a:t>
            </a:fld>
            <a:endParaRPr lang="x-none"/>
          </a:p>
        </p:txBody>
      </p:sp>
    </p:spTree>
    <p:extLst>
      <p:ext uri="{BB962C8B-B14F-4D97-AF65-F5344CB8AC3E}">
        <p14:creationId xmlns:p14="http://schemas.microsoft.com/office/powerpoint/2010/main" val="2360797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EA71B60-7FCE-7345-A2B1-F10685BCFF21}" type="slidenum">
              <a:rPr lang="x-none" smtClean="0"/>
              <a:t>29</a:t>
            </a:fld>
            <a:endParaRPr lang="x-none"/>
          </a:p>
        </p:txBody>
      </p:sp>
    </p:spTree>
    <p:extLst>
      <p:ext uri="{BB962C8B-B14F-4D97-AF65-F5344CB8AC3E}">
        <p14:creationId xmlns:p14="http://schemas.microsoft.com/office/powerpoint/2010/main" val="3308275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EA71B60-7FCE-7345-A2B1-F10685BCFF21}" type="slidenum">
              <a:rPr lang="x-none" smtClean="0"/>
              <a:t>36</a:t>
            </a:fld>
            <a:endParaRPr lang="x-none"/>
          </a:p>
        </p:txBody>
      </p:sp>
    </p:spTree>
    <p:extLst>
      <p:ext uri="{BB962C8B-B14F-4D97-AF65-F5344CB8AC3E}">
        <p14:creationId xmlns:p14="http://schemas.microsoft.com/office/powerpoint/2010/main" val="1766191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EA71B60-7FCE-7345-A2B1-F10685BCFF21}" type="slidenum">
              <a:rPr lang="x-none" smtClean="0"/>
              <a:t>37</a:t>
            </a:fld>
            <a:endParaRPr lang="x-none"/>
          </a:p>
        </p:txBody>
      </p:sp>
    </p:spTree>
    <p:extLst>
      <p:ext uri="{BB962C8B-B14F-4D97-AF65-F5344CB8AC3E}">
        <p14:creationId xmlns:p14="http://schemas.microsoft.com/office/powerpoint/2010/main" val="143231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a:r>
            <a:br>
              <a:rPr lang="en-GB" b="1" dirty="0"/>
            </a:br>
            <a:r>
              <a:rPr lang="en-GB" b="0" i="0" u="none" strike="noStrike" dirty="0">
                <a:solidFill>
                  <a:srgbClr val="3A3A3A"/>
                </a:solidFill>
                <a:effectLst/>
                <a:highlight>
                  <a:srgbClr val="FFFCD9"/>
                </a:highlight>
                <a:latin typeface="Arial" panose="020B0604020202020204" pitchFamily="34" charset="0"/>
              </a:rPr>
              <a:t>A bias is a distortion of judgment that relies on a factor other than logic in coming to conclusions</a:t>
            </a:r>
            <a:r>
              <a:rPr lang="en-GB" b="1" i="0" u="none" strike="noStrike" dirty="0">
                <a:solidFill>
                  <a:srgbClr val="3A3A3A"/>
                </a:solidFill>
                <a:effectLst/>
                <a:highlight>
                  <a:srgbClr val="FFFCD9"/>
                </a:highlight>
                <a:latin typeface="Arial" panose="020B0604020202020204" pitchFamily="34" charset="0"/>
              </a:rPr>
              <a:t>.</a:t>
            </a:r>
            <a:endParaRPr lang="x-none" b="1" dirty="0"/>
          </a:p>
        </p:txBody>
      </p:sp>
      <p:sp>
        <p:nvSpPr>
          <p:cNvPr id="4" name="Slide Number Placeholder 3"/>
          <p:cNvSpPr>
            <a:spLocks noGrp="1"/>
          </p:cNvSpPr>
          <p:nvPr>
            <p:ph type="sldNum" sz="quarter" idx="5"/>
          </p:nvPr>
        </p:nvSpPr>
        <p:spPr/>
        <p:txBody>
          <a:bodyPr/>
          <a:lstStyle/>
          <a:p>
            <a:fld id="{5EA71B60-7FCE-7345-A2B1-F10685BCFF21}" type="slidenum">
              <a:rPr lang="x-none" smtClean="0"/>
              <a:t>4</a:t>
            </a:fld>
            <a:endParaRPr lang="x-none"/>
          </a:p>
        </p:txBody>
      </p:sp>
    </p:spTree>
    <p:extLst>
      <p:ext uri="{BB962C8B-B14F-4D97-AF65-F5344CB8AC3E}">
        <p14:creationId xmlns:p14="http://schemas.microsoft.com/office/powerpoint/2010/main" val="1648605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Confounding by indication and frailty pose significant threats to validity in nonexperimental studies:</a:t>
            </a:r>
          </a:p>
          <a:p>
            <a:r>
              <a:rPr lang="en-GB" dirty="0"/>
              <a:t>  - Confounding by indication occurs when the indication for treatment is also associated with the outcome, making it challenging to attribute effects solely to the treatment.</a:t>
            </a:r>
          </a:p>
          <a:p>
            <a:r>
              <a:rPr lang="en-GB" dirty="0"/>
              <a:t>  - Frailty refers to the susceptibility of certain individuals to adverse outcomes due to factors beyond the treatment being studied, which can confound results.</a:t>
            </a:r>
          </a:p>
          <a:p>
            <a:endParaRPr lang="en-GB" dirty="0"/>
          </a:p>
          <a:p>
            <a:r>
              <a:rPr lang="en-GB" dirty="0"/>
              <a:t>- Selection bias is a major threat to the validity of any study, regardless of its experimental or nonexperimental nature:</a:t>
            </a:r>
          </a:p>
          <a:p>
            <a:r>
              <a:rPr lang="en-GB" dirty="0"/>
              <a:t>  - Selection bias occurs when there is a systematic difference between the characteristics of those selected for the study and those who are not, leading to biased estimates of treatment effects.</a:t>
            </a:r>
          </a:p>
          <a:p>
            <a:endParaRPr lang="en-GB" dirty="0"/>
          </a:p>
          <a:p>
            <a:r>
              <a:rPr lang="en-GB" dirty="0"/>
              <a:t>- Emphasizes the importance of proper research question formulation and study design:</a:t>
            </a:r>
          </a:p>
          <a:p>
            <a:r>
              <a:rPr lang="en-GB" dirty="0"/>
              <a:t>  - Highlights that having a well-defined research question and selecting an appropriate study design are more crucial than the analysis method employed.</a:t>
            </a:r>
          </a:p>
          <a:p>
            <a:r>
              <a:rPr lang="en-GB" dirty="0"/>
              <a:t>  - Suggests that a robust study design can mitigate potential biases and confounding factors, ensuring more valid conclusions.</a:t>
            </a:r>
            <a:endParaRPr lang="en-NL" dirty="0"/>
          </a:p>
        </p:txBody>
      </p:sp>
      <p:sp>
        <p:nvSpPr>
          <p:cNvPr id="4" name="Slide Number Placeholder 3"/>
          <p:cNvSpPr>
            <a:spLocks noGrp="1"/>
          </p:cNvSpPr>
          <p:nvPr>
            <p:ph type="sldNum" sz="quarter" idx="5"/>
          </p:nvPr>
        </p:nvSpPr>
        <p:spPr/>
        <p:txBody>
          <a:bodyPr/>
          <a:lstStyle/>
          <a:p>
            <a:fld id="{5EA71B60-7FCE-7345-A2B1-F10685BCFF21}" type="slidenum">
              <a:rPr lang="x-none" smtClean="0"/>
              <a:t>40</a:t>
            </a:fld>
            <a:endParaRPr lang="x-none"/>
          </a:p>
        </p:txBody>
      </p:sp>
    </p:spTree>
    <p:extLst>
      <p:ext uri="{BB962C8B-B14F-4D97-AF65-F5344CB8AC3E}">
        <p14:creationId xmlns:p14="http://schemas.microsoft.com/office/powerpoint/2010/main" val="2842720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EA71B60-7FCE-7345-A2B1-F10685BCFF21}" type="slidenum">
              <a:rPr lang="x-none" smtClean="0"/>
              <a:t>41</a:t>
            </a:fld>
            <a:endParaRPr lang="x-none"/>
          </a:p>
        </p:txBody>
      </p:sp>
    </p:spTree>
    <p:extLst>
      <p:ext uri="{BB962C8B-B14F-4D97-AF65-F5344CB8AC3E}">
        <p14:creationId xmlns:p14="http://schemas.microsoft.com/office/powerpoint/2010/main" val="406767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A3A3A"/>
                </a:solidFill>
                <a:effectLst/>
                <a:highlight>
                  <a:srgbClr val="FFFCD9"/>
                </a:highlight>
                <a:latin typeface="Arial" panose="020B0604020202020204" pitchFamily="34" charset="0"/>
              </a:rPr>
              <a:t>Confounding variables are variables that ‘confound’ (meaning to confuse) the data in a study.</a:t>
            </a:r>
          </a:p>
          <a:p>
            <a:r>
              <a:rPr lang="en-GB" b="0" i="0" u="none" strike="noStrike" dirty="0">
                <a:solidFill>
                  <a:srgbClr val="3A3A3A"/>
                </a:solidFill>
                <a:effectLst/>
                <a:highlight>
                  <a:srgbClr val="FFFCD9"/>
                </a:highlight>
                <a:latin typeface="Arial" panose="020B0604020202020204" pitchFamily="34" charset="0"/>
              </a:rPr>
              <a:t> extraneous variables that correlate (positively or negatively) with both the dependent variable and the independent variable </a:t>
            </a:r>
            <a:endParaRPr lang="x-none" b="0" dirty="0"/>
          </a:p>
        </p:txBody>
      </p:sp>
      <p:sp>
        <p:nvSpPr>
          <p:cNvPr id="4" name="Slide Number Placeholder 3"/>
          <p:cNvSpPr>
            <a:spLocks noGrp="1"/>
          </p:cNvSpPr>
          <p:nvPr>
            <p:ph type="sldNum" sz="quarter" idx="5"/>
          </p:nvPr>
        </p:nvSpPr>
        <p:spPr/>
        <p:txBody>
          <a:bodyPr/>
          <a:lstStyle/>
          <a:p>
            <a:fld id="{5EA71B60-7FCE-7345-A2B1-F10685BCFF21}" type="slidenum">
              <a:rPr lang="x-none" smtClean="0"/>
              <a:t>5</a:t>
            </a:fld>
            <a:endParaRPr lang="x-none"/>
          </a:p>
        </p:txBody>
      </p:sp>
    </p:spTree>
    <p:extLst>
      <p:ext uri="{BB962C8B-B14F-4D97-AF65-F5344CB8AC3E}">
        <p14:creationId xmlns:p14="http://schemas.microsoft.com/office/powerpoint/2010/main" val="34689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EA71B60-7FCE-7345-A2B1-F10685BCFF21}" type="slidenum">
              <a:rPr lang="x-none" smtClean="0"/>
              <a:t>7</a:t>
            </a:fld>
            <a:endParaRPr lang="x-none"/>
          </a:p>
        </p:txBody>
      </p:sp>
    </p:spTree>
    <p:extLst>
      <p:ext uri="{BB962C8B-B14F-4D97-AF65-F5344CB8AC3E}">
        <p14:creationId xmlns:p14="http://schemas.microsoft.com/office/powerpoint/2010/main" val="197287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8</a:t>
            </a:fld>
            <a:endParaRPr lang="en-CA"/>
          </a:p>
        </p:txBody>
      </p:sp>
    </p:spTree>
    <p:extLst>
      <p:ext uri="{BB962C8B-B14F-4D97-AF65-F5344CB8AC3E}">
        <p14:creationId xmlns:p14="http://schemas.microsoft.com/office/powerpoint/2010/main" val="28021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9</a:t>
            </a:fld>
            <a:endParaRPr lang="en-CA"/>
          </a:p>
        </p:txBody>
      </p:sp>
    </p:spTree>
    <p:extLst>
      <p:ext uri="{BB962C8B-B14F-4D97-AF65-F5344CB8AC3E}">
        <p14:creationId xmlns:p14="http://schemas.microsoft.com/office/powerpoint/2010/main" val="1653699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10</a:t>
            </a:fld>
            <a:endParaRPr lang="en-CA"/>
          </a:p>
        </p:txBody>
      </p:sp>
    </p:spTree>
    <p:extLst>
      <p:ext uri="{BB962C8B-B14F-4D97-AF65-F5344CB8AC3E}">
        <p14:creationId xmlns:p14="http://schemas.microsoft.com/office/powerpoint/2010/main" val="317289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lvl="0"/>
            <a:endParaRPr lang="en-CA" sz="1300" dirty="0"/>
          </a:p>
        </p:txBody>
      </p:sp>
      <p:sp>
        <p:nvSpPr>
          <p:cNvPr id="4" name="Slide Number Placeholder 3"/>
          <p:cNvSpPr>
            <a:spLocks noGrp="1"/>
          </p:cNvSpPr>
          <p:nvPr>
            <p:ph type="sldNum" sz="quarter" idx="10"/>
          </p:nvPr>
        </p:nvSpPr>
        <p:spPr>
          <a:xfrm>
            <a:off x="4023992" y="9721106"/>
            <a:ext cx="3078427" cy="511731"/>
          </a:xfrm>
          <a:prstGeom prst="rect">
            <a:avLst/>
          </a:prstGeom>
        </p:spPr>
        <p:txBody>
          <a:bodyPr/>
          <a:lstStyle/>
          <a:p>
            <a:fld id="{45283631-CCA0-4D94-BD57-1D2D2348BEDD}" type="slidenum">
              <a:rPr lang="en-CA" smtClean="0"/>
              <a:pPr/>
              <a:t>11</a:t>
            </a:fld>
            <a:endParaRPr lang="en-CA"/>
          </a:p>
        </p:txBody>
      </p:sp>
    </p:spTree>
    <p:extLst>
      <p:ext uri="{BB962C8B-B14F-4D97-AF65-F5344CB8AC3E}">
        <p14:creationId xmlns:p14="http://schemas.microsoft.com/office/powerpoint/2010/main" val="751664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FE5F-C010-7906-CE30-1DCADD8CE598}"/>
              </a:ext>
            </a:extLst>
          </p:cNvPr>
          <p:cNvSpPr>
            <a:spLocks noGrp="1"/>
          </p:cNvSpPr>
          <p:nvPr>
            <p:ph type="title"/>
          </p:nvPr>
        </p:nvSpPr>
        <p:spPr>
          <a:xfrm>
            <a:off x="2638097" y="2530185"/>
            <a:ext cx="7399282" cy="1325563"/>
          </a:xfrm>
        </p:spPr>
        <p:txBody>
          <a:bodyPr/>
          <a:lstStyle/>
          <a:p>
            <a:r>
              <a:rPr lang="en-GB" dirty="0"/>
              <a:t>Click to edit Master title style</a:t>
            </a:r>
            <a:endParaRPr lang="x-none" dirty="0"/>
          </a:p>
        </p:txBody>
      </p:sp>
      <p:sp>
        <p:nvSpPr>
          <p:cNvPr id="3" name="Slide Number Placeholder 2">
            <a:extLst>
              <a:ext uri="{FF2B5EF4-FFF2-40B4-BE49-F238E27FC236}">
                <a16:creationId xmlns:a16="http://schemas.microsoft.com/office/drawing/2014/main" id="{5C915069-AE51-E82A-13BB-17C396A1A382}"/>
              </a:ext>
            </a:extLst>
          </p:cNvPr>
          <p:cNvSpPr>
            <a:spLocks noGrp="1"/>
          </p:cNvSpPr>
          <p:nvPr>
            <p:ph type="sldNum" sz="quarter" idx="10"/>
          </p:nvPr>
        </p:nvSpPr>
        <p:spPr/>
        <p:txBody>
          <a:bodyPr/>
          <a:lstStyle/>
          <a:p>
            <a:fld id="{F63DA8DC-3478-254E-BDB2-AD5D8D0DD436}" type="slidenum">
              <a:rPr lang="x-none" smtClean="0"/>
              <a:t>‹N°›</a:t>
            </a:fld>
            <a:endParaRPr lang="x-none"/>
          </a:p>
        </p:txBody>
      </p:sp>
      <p:pic>
        <p:nvPicPr>
          <p:cNvPr id="4" name="Picture 3">
            <a:extLst>
              <a:ext uri="{FF2B5EF4-FFF2-40B4-BE49-F238E27FC236}">
                <a16:creationId xmlns:a16="http://schemas.microsoft.com/office/drawing/2014/main" id="{BA292AAE-9BE0-A217-6F61-0606E1388D24}"/>
              </a:ext>
            </a:extLst>
          </p:cNvPr>
          <p:cNvPicPr>
            <a:picLocks noChangeAspect="1"/>
          </p:cNvPicPr>
          <p:nvPr userDrawn="1"/>
        </p:nvPicPr>
        <p:blipFill>
          <a:blip r:embed="rId2"/>
          <a:stretch>
            <a:fillRect/>
          </a:stretch>
        </p:blipFill>
        <p:spPr>
          <a:xfrm>
            <a:off x="197759" y="143698"/>
            <a:ext cx="2169884" cy="2162217"/>
          </a:xfrm>
          <a:prstGeom prst="rect">
            <a:avLst/>
          </a:prstGeom>
        </p:spPr>
      </p:pic>
      <p:sp>
        <p:nvSpPr>
          <p:cNvPr id="5" name="Rectangle 4">
            <a:extLst>
              <a:ext uri="{FF2B5EF4-FFF2-40B4-BE49-F238E27FC236}">
                <a16:creationId xmlns:a16="http://schemas.microsoft.com/office/drawing/2014/main" id="{E664C7EA-EC57-8400-D19D-F53385E9676C}"/>
              </a:ext>
            </a:extLst>
          </p:cNvPr>
          <p:cNvSpPr/>
          <p:nvPr userDrawn="1"/>
        </p:nvSpPr>
        <p:spPr>
          <a:xfrm>
            <a:off x="0" y="4080018"/>
            <a:ext cx="12192000" cy="255446"/>
          </a:xfrm>
          <a:prstGeom prst="rect">
            <a:avLst/>
          </a:prstGeom>
          <a:gradFill flip="none" rotWithShape="1">
            <a:gsLst>
              <a:gs pos="65000">
                <a:srgbClr val="72B2CB">
                  <a:alpha val="41773"/>
                </a:srgbClr>
              </a:gs>
              <a:gs pos="4000">
                <a:srgbClr val="1580A8"/>
              </a:gs>
            </a:gsLst>
            <a:lin ang="0" scaled="1"/>
            <a:tileRect/>
          </a:gradFill>
          <a:ln>
            <a:solidFill>
              <a:srgbClr val="158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C6E8670-5644-9ED2-7796-6DA5F10297EA}"/>
              </a:ext>
            </a:extLst>
          </p:cNvPr>
          <p:cNvPicPr>
            <a:picLocks noChangeAspect="1"/>
          </p:cNvPicPr>
          <p:nvPr userDrawn="1"/>
        </p:nvPicPr>
        <p:blipFill>
          <a:blip r:embed="rId3"/>
          <a:stretch>
            <a:fillRect/>
          </a:stretch>
        </p:blipFill>
        <p:spPr>
          <a:xfrm>
            <a:off x="10630400" y="143698"/>
            <a:ext cx="1363841" cy="487086"/>
          </a:xfrm>
          <a:prstGeom prst="rect">
            <a:avLst/>
          </a:prstGeom>
        </p:spPr>
      </p:pic>
      <p:sp>
        <p:nvSpPr>
          <p:cNvPr id="9" name="Text Placeholder 8">
            <a:extLst>
              <a:ext uri="{FF2B5EF4-FFF2-40B4-BE49-F238E27FC236}">
                <a16:creationId xmlns:a16="http://schemas.microsoft.com/office/drawing/2014/main" id="{EFACD770-B85B-9433-1A76-5828876D875B}"/>
              </a:ext>
            </a:extLst>
          </p:cNvPr>
          <p:cNvSpPr>
            <a:spLocks noGrp="1"/>
          </p:cNvSpPr>
          <p:nvPr>
            <p:ph type="body" sz="quarter" idx="11"/>
          </p:nvPr>
        </p:nvSpPr>
        <p:spPr>
          <a:xfrm>
            <a:off x="2223000" y="4790064"/>
            <a:ext cx="8407400" cy="8397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Tree>
    <p:extLst>
      <p:ext uri="{BB962C8B-B14F-4D97-AF65-F5344CB8AC3E}">
        <p14:creationId xmlns:p14="http://schemas.microsoft.com/office/powerpoint/2010/main" val="77276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a:gsLst>
            <a:gs pos="93000">
              <a:schemeClr val="accent1">
                <a:lumMod val="0"/>
                <a:lumOff val="10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9947-3281-149D-A4E7-1B0138C29E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D7522867-89C1-1891-C314-422A6CA20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5D6077D8-C5EF-4254-2023-60010444A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8" name="Picture 7">
            <a:extLst>
              <a:ext uri="{FF2B5EF4-FFF2-40B4-BE49-F238E27FC236}">
                <a16:creationId xmlns:a16="http://schemas.microsoft.com/office/drawing/2014/main" id="{99F7FF40-207A-244D-9F5B-DA9B1AE2C459}"/>
              </a:ext>
            </a:extLst>
          </p:cNvPr>
          <p:cNvPicPr>
            <a:picLocks noChangeAspect="1"/>
          </p:cNvPicPr>
          <p:nvPr userDrawn="1"/>
        </p:nvPicPr>
        <p:blipFill>
          <a:blip r:embed="rId2"/>
          <a:stretch>
            <a:fillRect/>
          </a:stretch>
        </p:blipFill>
        <p:spPr>
          <a:xfrm>
            <a:off x="0" y="6007056"/>
            <a:ext cx="853961" cy="850944"/>
          </a:xfrm>
          <a:prstGeom prst="rect">
            <a:avLst/>
          </a:prstGeom>
        </p:spPr>
      </p:pic>
      <p:pic>
        <p:nvPicPr>
          <p:cNvPr id="9" name="Picture 8">
            <a:extLst>
              <a:ext uri="{FF2B5EF4-FFF2-40B4-BE49-F238E27FC236}">
                <a16:creationId xmlns:a16="http://schemas.microsoft.com/office/drawing/2014/main" id="{7FF10464-3AF4-D70E-CFCD-2143258CE66E}"/>
              </a:ext>
            </a:extLst>
          </p:cNvPr>
          <p:cNvPicPr>
            <a:picLocks noChangeAspect="1"/>
          </p:cNvPicPr>
          <p:nvPr userDrawn="1"/>
        </p:nvPicPr>
        <p:blipFill>
          <a:blip r:embed="rId3"/>
          <a:stretch>
            <a:fillRect/>
          </a:stretch>
        </p:blipFill>
        <p:spPr>
          <a:xfrm>
            <a:off x="9748255" y="6348285"/>
            <a:ext cx="1044932" cy="373190"/>
          </a:xfrm>
          <a:prstGeom prst="rect">
            <a:avLst/>
          </a:prstGeom>
        </p:spPr>
      </p:pic>
      <p:sp>
        <p:nvSpPr>
          <p:cNvPr id="10" name="Slide Number Placeholder 9">
            <a:extLst>
              <a:ext uri="{FF2B5EF4-FFF2-40B4-BE49-F238E27FC236}">
                <a16:creationId xmlns:a16="http://schemas.microsoft.com/office/drawing/2014/main" id="{FC26D85E-DF10-4D15-5100-2F372EC8FA29}"/>
              </a:ext>
            </a:extLst>
          </p:cNvPr>
          <p:cNvSpPr>
            <a:spLocks noGrp="1"/>
          </p:cNvSpPr>
          <p:nvPr>
            <p:ph type="sldNum" sz="quarter" idx="10"/>
          </p:nvPr>
        </p:nvSpPr>
        <p:spPr/>
        <p:txBody>
          <a:bodyPr/>
          <a:lstStyle/>
          <a:p>
            <a:fld id="{F63DA8DC-3478-254E-BDB2-AD5D8D0DD436}" type="slidenum">
              <a:rPr lang="x-none" smtClean="0"/>
              <a:t>‹N°›</a:t>
            </a:fld>
            <a:endParaRPr lang="x-none"/>
          </a:p>
        </p:txBody>
      </p:sp>
    </p:spTree>
    <p:extLst>
      <p:ext uri="{BB962C8B-B14F-4D97-AF65-F5344CB8AC3E}">
        <p14:creationId xmlns:p14="http://schemas.microsoft.com/office/powerpoint/2010/main" val="219688047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a:gsLst>
            <a:gs pos="93000">
              <a:schemeClr val="accent1">
                <a:lumMod val="0"/>
                <a:lumOff val="10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6A72-9EB0-A465-5799-44196D3CEA93}"/>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5A45F25-5EAD-D1E6-73BD-20890978CC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166D12B-881F-3A31-3002-5C5833313018}"/>
              </a:ext>
            </a:extLst>
          </p:cNvPr>
          <p:cNvSpPr>
            <a:spLocks noGrp="1"/>
          </p:cNvSpPr>
          <p:nvPr>
            <p:ph type="dt" sz="half" idx="10"/>
          </p:nvPr>
        </p:nvSpPr>
        <p:spPr>
          <a:xfrm>
            <a:off x="838200" y="6356350"/>
            <a:ext cx="2743200" cy="365125"/>
          </a:xfrm>
          <a:prstGeom prst="rect">
            <a:avLst/>
          </a:prstGeom>
        </p:spPr>
        <p:txBody>
          <a:bodyPr/>
          <a:lstStyle/>
          <a:p>
            <a:fld id="{F3FBE811-D6E2-43CA-B25A-CEEBEB79ABA2}" type="datetimeFigureOut">
              <a:rPr lang="en-US" smtClean="0"/>
              <a:t>4/7/2025</a:t>
            </a:fld>
            <a:endParaRPr lang="en-US"/>
          </a:p>
        </p:txBody>
      </p:sp>
      <p:sp>
        <p:nvSpPr>
          <p:cNvPr id="5" name="Footer Placeholder 4">
            <a:extLst>
              <a:ext uri="{FF2B5EF4-FFF2-40B4-BE49-F238E27FC236}">
                <a16:creationId xmlns:a16="http://schemas.microsoft.com/office/drawing/2014/main" id="{B949C21E-9037-A3B7-37AC-63D8B69633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3FB2B8-816C-A40A-4F91-CA810AB809D2}"/>
              </a:ext>
            </a:extLst>
          </p:cNvPr>
          <p:cNvSpPr>
            <a:spLocks noGrp="1"/>
          </p:cNvSpPr>
          <p:nvPr>
            <p:ph type="sldNum" sz="quarter" idx="12"/>
          </p:nvPr>
        </p:nvSpPr>
        <p:spPr>
          <a:xfrm>
            <a:off x="8610600" y="6356350"/>
            <a:ext cx="2743200" cy="365125"/>
          </a:xfrm>
          <a:prstGeom prst="rect">
            <a:avLst/>
          </a:prstGeom>
        </p:spPr>
        <p:txBody>
          <a:bodyPr/>
          <a:lstStyle/>
          <a:p>
            <a:fld id="{1CC03176-D190-4831-BEA1-CBAA3E26387A}" type="slidenum">
              <a:rPr lang="en-US" smtClean="0"/>
              <a:t>‹N°›</a:t>
            </a:fld>
            <a:endParaRPr lang="en-US"/>
          </a:p>
        </p:txBody>
      </p:sp>
      <p:pic>
        <p:nvPicPr>
          <p:cNvPr id="7" name="Picture 6">
            <a:extLst>
              <a:ext uri="{FF2B5EF4-FFF2-40B4-BE49-F238E27FC236}">
                <a16:creationId xmlns:a16="http://schemas.microsoft.com/office/drawing/2014/main" id="{B66A499A-4918-7083-133D-21A820F300B5}"/>
              </a:ext>
            </a:extLst>
          </p:cNvPr>
          <p:cNvPicPr>
            <a:picLocks noChangeAspect="1"/>
          </p:cNvPicPr>
          <p:nvPr userDrawn="1"/>
        </p:nvPicPr>
        <p:blipFill>
          <a:blip r:embed="rId2"/>
          <a:stretch>
            <a:fillRect/>
          </a:stretch>
        </p:blipFill>
        <p:spPr>
          <a:xfrm>
            <a:off x="0" y="6007056"/>
            <a:ext cx="853961" cy="850944"/>
          </a:xfrm>
          <a:prstGeom prst="rect">
            <a:avLst/>
          </a:prstGeom>
        </p:spPr>
      </p:pic>
      <p:pic>
        <p:nvPicPr>
          <p:cNvPr id="8" name="Picture 7">
            <a:extLst>
              <a:ext uri="{FF2B5EF4-FFF2-40B4-BE49-F238E27FC236}">
                <a16:creationId xmlns:a16="http://schemas.microsoft.com/office/drawing/2014/main" id="{C18E8534-812A-0FC7-C709-0B8157CCB769}"/>
              </a:ext>
            </a:extLst>
          </p:cNvPr>
          <p:cNvPicPr>
            <a:picLocks noChangeAspect="1"/>
          </p:cNvPicPr>
          <p:nvPr userDrawn="1"/>
        </p:nvPicPr>
        <p:blipFill>
          <a:blip r:embed="rId3"/>
          <a:stretch>
            <a:fillRect/>
          </a:stretch>
        </p:blipFill>
        <p:spPr>
          <a:xfrm>
            <a:off x="9748255" y="6348285"/>
            <a:ext cx="1044932" cy="373190"/>
          </a:xfrm>
          <a:prstGeom prst="rect">
            <a:avLst/>
          </a:prstGeom>
        </p:spPr>
      </p:pic>
    </p:spTree>
    <p:extLst>
      <p:ext uri="{BB962C8B-B14F-4D97-AF65-F5344CB8AC3E}">
        <p14:creationId xmlns:p14="http://schemas.microsoft.com/office/powerpoint/2010/main" val="263711890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a:gsLst>
            <a:gs pos="93000">
              <a:schemeClr val="accent1">
                <a:lumMod val="0"/>
                <a:lumOff val="10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CB4D73-0F05-834E-F542-0FE0DFD1DA3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57FAEADA-0DC0-6414-BAAF-45C99E2F3A8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pic>
        <p:nvPicPr>
          <p:cNvPr id="7" name="Picture 6">
            <a:extLst>
              <a:ext uri="{FF2B5EF4-FFF2-40B4-BE49-F238E27FC236}">
                <a16:creationId xmlns:a16="http://schemas.microsoft.com/office/drawing/2014/main" id="{94DB75FD-836F-E1B3-02FD-FA8D8181E723}"/>
              </a:ext>
            </a:extLst>
          </p:cNvPr>
          <p:cNvPicPr>
            <a:picLocks noChangeAspect="1"/>
          </p:cNvPicPr>
          <p:nvPr userDrawn="1"/>
        </p:nvPicPr>
        <p:blipFill>
          <a:blip r:embed="rId2"/>
          <a:stretch>
            <a:fillRect/>
          </a:stretch>
        </p:blipFill>
        <p:spPr>
          <a:xfrm>
            <a:off x="0" y="6007056"/>
            <a:ext cx="853961" cy="850944"/>
          </a:xfrm>
          <a:prstGeom prst="rect">
            <a:avLst/>
          </a:prstGeom>
        </p:spPr>
      </p:pic>
      <p:pic>
        <p:nvPicPr>
          <p:cNvPr id="8" name="Picture 7">
            <a:extLst>
              <a:ext uri="{FF2B5EF4-FFF2-40B4-BE49-F238E27FC236}">
                <a16:creationId xmlns:a16="http://schemas.microsoft.com/office/drawing/2014/main" id="{7EF19CD6-370C-50F4-9E09-ADC1B821BE27}"/>
              </a:ext>
            </a:extLst>
          </p:cNvPr>
          <p:cNvPicPr>
            <a:picLocks noChangeAspect="1"/>
          </p:cNvPicPr>
          <p:nvPr userDrawn="1"/>
        </p:nvPicPr>
        <p:blipFill>
          <a:blip r:embed="rId3"/>
          <a:stretch>
            <a:fillRect/>
          </a:stretch>
        </p:blipFill>
        <p:spPr>
          <a:xfrm>
            <a:off x="9748255" y="6348285"/>
            <a:ext cx="1044932" cy="373190"/>
          </a:xfrm>
          <a:prstGeom prst="rect">
            <a:avLst/>
          </a:prstGeom>
        </p:spPr>
      </p:pic>
    </p:spTree>
    <p:extLst>
      <p:ext uri="{BB962C8B-B14F-4D97-AF65-F5344CB8AC3E}">
        <p14:creationId xmlns:p14="http://schemas.microsoft.com/office/powerpoint/2010/main" val="4741670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62000">
              <a:schemeClr val="accent1">
                <a:lumMod val="5000"/>
                <a:lumOff val="95000"/>
                <a:alpha val="0"/>
              </a:schemeClr>
            </a:gs>
            <a:gs pos="81000">
              <a:schemeClr val="accent1">
                <a:lumMod val="45000"/>
                <a:lumOff val="55000"/>
              </a:schemeClr>
            </a:gs>
            <a:gs pos="1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09FE08-0CAD-62AA-8D78-FC3B3EA6D03A}"/>
              </a:ext>
            </a:extLst>
          </p:cNvPr>
          <p:cNvPicPr>
            <a:picLocks noChangeAspect="1"/>
          </p:cNvPicPr>
          <p:nvPr userDrawn="1"/>
        </p:nvPicPr>
        <p:blipFill>
          <a:blip r:embed="rId2"/>
          <a:stretch>
            <a:fillRect/>
          </a:stretch>
        </p:blipFill>
        <p:spPr>
          <a:xfrm>
            <a:off x="197759" y="143698"/>
            <a:ext cx="2169884" cy="2162217"/>
          </a:xfrm>
          <a:prstGeom prst="rect">
            <a:avLst/>
          </a:prstGeom>
        </p:spPr>
      </p:pic>
      <p:sp>
        <p:nvSpPr>
          <p:cNvPr id="3" name="Subtitle 2">
            <a:extLst>
              <a:ext uri="{FF2B5EF4-FFF2-40B4-BE49-F238E27FC236}">
                <a16:creationId xmlns:a16="http://schemas.microsoft.com/office/drawing/2014/main" id="{91F685D9-767F-CCD2-3941-DE651E6B0CB5}"/>
              </a:ext>
            </a:extLst>
          </p:cNvPr>
          <p:cNvSpPr>
            <a:spLocks noGrp="1"/>
          </p:cNvSpPr>
          <p:nvPr>
            <p:ph type="subTitle" idx="1"/>
          </p:nvPr>
        </p:nvSpPr>
        <p:spPr>
          <a:xfrm>
            <a:off x="1711295" y="470058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x-none" dirty="0"/>
          </a:p>
        </p:txBody>
      </p:sp>
      <p:sp>
        <p:nvSpPr>
          <p:cNvPr id="7" name="Slide Number Placeholder 6">
            <a:extLst>
              <a:ext uri="{FF2B5EF4-FFF2-40B4-BE49-F238E27FC236}">
                <a16:creationId xmlns:a16="http://schemas.microsoft.com/office/drawing/2014/main" id="{25ED36EF-64D0-720E-BB18-58356DACF856}"/>
              </a:ext>
            </a:extLst>
          </p:cNvPr>
          <p:cNvSpPr>
            <a:spLocks noGrp="1"/>
          </p:cNvSpPr>
          <p:nvPr>
            <p:ph type="sldNum" sz="quarter" idx="10"/>
          </p:nvPr>
        </p:nvSpPr>
        <p:spPr/>
        <p:txBody>
          <a:bodyPr/>
          <a:lstStyle/>
          <a:p>
            <a:fld id="{F63DA8DC-3478-254E-BDB2-AD5D8D0DD436}" type="slidenum">
              <a:rPr lang="x-none" smtClean="0"/>
              <a:t>‹N°›</a:t>
            </a:fld>
            <a:endParaRPr lang="x-none"/>
          </a:p>
        </p:txBody>
      </p:sp>
      <p:sp>
        <p:nvSpPr>
          <p:cNvPr id="9" name="Rectangle 8">
            <a:extLst>
              <a:ext uri="{FF2B5EF4-FFF2-40B4-BE49-F238E27FC236}">
                <a16:creationId xmlns:a16="http://schemas.microsoft.com/office/drawing/2014/main" id="{8F06BC00-9E31-C042-422C-D4C390414270}"/>
              </a:ext>
            </a:extLst>
          </p:cNvPr>
          <p:cNvSpPr/>
          <p:nvPr userDrawn="1"/>
        </p:nvSpPr>
        <p:spPr>
          <a:xfrm>
            <a:off x="0" y="4080018"/>
            <a:ext cx="12192000" cy="255446"/>
          </a:xfrm>
          <a:prstGeom prst="rect">
            <a:avLst/>
          </a:prstGeom>
          <a:gradFill flip="none" rotWithShape="1">
            <a:gsLst>
              <a:gs pos="65000">
                <a:srgbClr val="72B2CB">
                  <a:alpha val="41773"/>
                </a:srgbClr>
              </a:gs>
              <a:gs pos="4000">
                <a:srgbClr val="1580A8"/>
              </a:gs>
            </a:gsLst>
            <a:lin ang="0" scaled="1"/>
            <a:tileRect/>
          </a:gradFill>
          <a:ln>
            <a:solidFill>
              <a:srgbClr val="158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8F26629-C26E-7824-43E8-E4348C8D9CA3}"/>
              </a:ext>
            </a:extLst>
          </p:cNvPr>
          <p:cNvPicPr>
            <a:picLocks noChangeAspect="1"/>
          </p:cNvPicPr>
          <p:nvPr userDrawn="1"/>
        </p:nvPicPr>
        <p:blipFill>
          <a:blip r:embed="rId3"/>
          <a:stretch>
            <a:fillRect/>
          </a:stretch>
        </p:blipFill>
        <p:spPr>
          <a:xfrm>
            <a:off x="10630400" y="143698"/>
            <a:ext cx="1363841" cy="487086"/>
          </a:xfrm>
          <a:prstGeom prst="rect">
            <a:avLst/>
          </a:prstGeom>
        </p:spPr>
      </p:pic>
      <p:sp>
        <p:nvSpPr>
          <p:cNvPr id="5" name="Content Placeholder 4">
            <a:extLst>
              <a:ext uri="{FF2B5EF4-FFF2-40B4-BE49-F238E27FC236}">
                <a16:creationId xmlns:a16="http://schemas.microsoft.com/office/drawing/2014/main" id="{14F2977B-FF07-DCEA-BA3F-F30B9AC344DC}"/>
              </a:ext>
            </a:extLst>
          </p:cNvPr>
          <p:cNvSpPr>
            <a:spLocks noGrp="1"/>
          </p:cNvSpPr>
          <p:nvPr>
            <p:ph sz="quarter" idx="11"/>
          </p:nvPr>
        </p:nvSpPr>
        <p:spPr>
          <a:xfrm>
            <a:off x="2490788" y="4700588"/>
            <a:ext cx="6453187" cy="9953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235910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93000">
              <a:schemeClr val="accent1">
                <a:lumMod val="0"/>
                <a:lumOff val="10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E3EA-942F-B7AA-0A3D-D9F07C622CA3}"/>
              </a:ext>
            </a:extLst>
          </p:cNvPr>
          <p:cNvSpPr>
            <a:spLocks noGrp="1"/>
          </p:cNvSpPr>
          <p:nvPr>
            <p:ph type="title"/>
          </p:nvPr>
        </p:nvSpPr>
        <p:spPr/>
        <p:txBody>
          <a:body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id="{82BA7F2F-5549-567D-FF6C-E72DD48013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Slide Number Placeholder 6">
            <a:extLst>
              <a:ext uri="{FF2B5EF4-FFF2-40B4-BE49-F238E27FC236}">
                <a16:creationId xmlns:a16="http://schemas.microsoft.com/office/drawing/2014/main" id="{975E83B1-FE30-F276-ABB7-DEDC3C9E9698}"/>
              </a:ext>
            </a:extLst>
          </p:cNvPr>
          <p:cNvSpPr>
            <a:spLocks noGrp="1"/>
          </p:cNvSpPr>
          <p:nvPr>
            <p:ph type="sldNum" sz="quarter" idx="10"/>
          </p:nvPr>
        </p:nvSpPr>
        <p:spPr/>
        <p:txBody>
          <a:bodyPr/>
          <a:lstStyle/>
          <a:p>
            <a:fld id="{F63DA8DC-3478-254E-BDB2-AD5D8D0DD436}" type="slidenum">
              <a:rPr lang="x-none" smtClean="0"/>
              <a:t>‹N°›</a:t>
            </a:fld>
            <a:endParaRPr lang="x-none"/>
          </a:p>
        </p:txBody>
      </p:sp>
      <p:pic>
        <p:nvPicPr>
          <p:cNvPr id="10" name="Picture 9">
            <a:extLst>
              <a:ext uri="{FF2B5EF4-FFF2-40B4-BE49-F238E27FC236}">
                <a16:creationId xmlns:a16="http://schemas.microsoft.com/office/drawing/2014/main" id="{7EA77689-CC56-0BC3-8422-5ACF8E1FB801}"/>
              </a:ext>
            </a:extLst>
          </p:cNvPr>
          <p:cNvPicPr>
            <a:picLocks noChangeAspect="1"/>
          </p:cNvPicPr>
          <p:nvPr userDrawn="1"/>
        </p:nvPicPr>
        <p:blipFill>
          <a:blip r:embed="rId2"/>
          <a:stretch>
            <a:fillRect/>
          </a:stretch>
        </p:blipFill>
        <p:spPr>
          <a:xfrm>
            <a:off x="0" y="6007056"/>
            <a:ext cx="853961" cy="850944"/>
          </a:xfrm>
          <a:prstGeom prst="rect">
            <a:avLst/>
          </a:prstGeom>
        </p:spPr>
      </p:pic>
      <p:pic>
        <p:nvPicPr>
          <p:cNvPr id="11" name="Picture 10">
            <a:extLst>
              <a:ext uri="{FF2B5EF4-FFF2-40B4-BE49-F238E27FC236}">
                <a16:creationId xmlns:a16="http://schemas.microsoft.com/office/drawing/2014/main" id="{B9CD7DE0-E7AB-89B5-4405-BD453F722644}"/>
              </a:ext>
            </a:extLst>
          </p:cNvPr>
          <p:cNvPicPr>
            <a:picLocks noChangeAspect="1"/>
          </p:cNvPicPr>
          <p:nvPr userDrawn="1"/>
        </p:nvPicPr>
        <p:blipFill>
          <a:blip r:embed="rId3"/>
          <a:stretch>
            <a:fillRect/>
          </a:stretch>
        </p:blipFill>
        <p:spPr>
          <a:xfrm>
            <a:off x="9748255" y="6348285"/>
            <a:ext cx="1044932" cy="373190"/>
          </a:xfrm>
          <a:prstGeom prst="rect">
            <a:avLst/>
          </a:prstGeom>
        </p:spPr>
      </p:pic>
    </p:spTree>
    <p:extLst>
      <p:ext uri="{BB962C8B-B14F-4D97-AF65-F5344CB8AC3E}">
        <p14:creationId xmlns:p14="http://schemas.microsoft.com/office/powerpoint/2010/main" val="394448158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93000">
              <a:schemeClr val="accent1">
                <a:lumMod val="0"/>
                <a:lumOff val="10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44038-3DE0-2F53-D391-97B6B00525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95E4786A-C781-DAB0-948A-7E5B824F50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7" name="Slide Number Placeholder 6">
            <a:extLst>
              <a:ext uri="{FF2B5EF4-FFF2-40B4-BE49-F238E27FC236}">
                <a16:creationId xmlns:a16="http://schemas.microsoft.com/office/drawing/2014/main" id="{3EB811A4-0468-BCF1-5671-A313C6916ADB}"/>
              </a:ext>
            </a:extLst>
          </p:cNvPr>
          <p:cNvSpPr>
            <a:spLocks noGrp="1"/>
          </p:cNvSpPr>
          <p:nvPr>
            <p:ph type="sldNum" sz="quarter" idx="10"/>
          </p:nvPr>
        </p:nvSpPr>
        <p:spPr/>
        <p:txBody>
          <a:bodyPr/>
          <a:lstStyle/>
          <a:p>
            <a:fld id="{F63DA8DC-3478-254E-BDB2-AD5D8D0DD436}" type="slidenum">
              <a:rPr lang="x-none" smtClean="0"/>
              <a:t>‹N°›</a:t>
            </a:fld>
            <a:endParaRPr lang="x-none"/>
          </a:p>
        </p:txBody>
      </p:sp>
      <p:pic>
        <p:nvPicPr>
          <p:cNvPr id="8" name="Picture 7">
            <a:extLst>
              <a:ext uri="{FF2B5EF4-FFF2-40B4-BE49-F238E27FC236}">
                <a16:creationId xmlns:a16="http://schemas.microsoft.com/office/drawing/2014/main" id="{1ECCBF99-75A5-D32F-39ED-D5CD6899DE6F}"/>
              </a:ext>
            </a:extLst>
          </p:cNvPr>
          <p:cNvPicPr>
            <a:picLocks noChangeAspect="1"/>
          </p:cNvPicPr>
          <p:nvPr userDrawn="1"/>
        </p:nvPicPr>
        <p:blipFill>
          <a:blip r:embed="rId2"/>
          <a:stretch>
            <a:fillRect/>
          </a:stretch>
        </p:blipFill>
        <p:spPr>
          <a:xfrm>
            <a:off x="0" y="6007056"/>
            <a:ext cx="853961" cy="850944"/>
          </a:xfrm>
          <a:prstGeom prst="rect">
            <a:avLst/>
          </a:prstGeom>
        </p:spPr>
      </p:pic>
      <p:pic>
        <p:nvPicPr>
          <p:cNvPr id="9" name="Picture 8">
            <a:extLst>
              <a:ext uri="{FF2B5EF4-FFF2-40B4-BE49-F238E27FC236}">
                <a16:creationId xmlns:a16="http://schemas.microsoft.com/office/drawing/2014/main" id="{E5283554-E60A-078B-560F-462F7C259A8F}"/>
              </a:ext>
            </a:extLst>
          </p:cNvPr>
          <p:cNvPicPr>
            <a:picLocks noChangeAspect="1"/>
          </p:cNvPicPr>
          <p:nvPr userDrawn="1"/>
        </p:nvPicPr>
        <p:blipFill>
          <a:blip r:embed="rId3"/>
          <a:stretch>
            <a:fillRect/>
          </a:stretch>
        </p:blipFill>
        <p:spPr>
          <a:xfrm>
            <a:off x="9748255" y="6348285"/>
            <a:ext cx="1044932" cy="373190"/>
          </a:xfrm>
          <a:prstGeom prst="rect">
            <a:avLst/>
          </a:prstGeom>
        </p:spPr>
      </p:pic>
    </p:spTree>
    <p:extLst>
      <p:ext uri="{BB962C8B-B14F-4D97-AF65-F5344CB8AC3E}">
        <p14:creationId xmlns:p14="http://schemas.microsoft.com/office/powerpoint/2010/main" val="211912630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93000">
              <a:schemeClr val="accent1">
                <a:lumMod val="0"/>
                <a:lumOff val="10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983-157C-D069-7A18-CC25AE569EF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993EF452-2167-2421-71AF-99730E999D1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65DBEFA8-505F-1F68-4FFB-5D00B642DD5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8" name="Slide Number Placeholder 7">
            <a:extLst>
              <a:ext uri="{FF2B5EF4-FFF2-40B4-BE49-F238E27FC236}">
                <a16:creationId xmlns:a16="http://schemas.microsoft.com/office/drawing/2014/main" id="{3CBF02D1-0EF5-7186-FFBA-9969766DB436}"/>
              </a:ext>
            </a:extLst>
          </p:cNvPr>
          <p:cNvSpPr>
            <a:spLocks noGrp="1"/>
          </p:cNvSpPr>
          <p:nvPr>
            <p:ph type="sldNum" sz="quarter" idx="10"/>
          </p:nvPr>
        </p:nvSpPr>
        <p:spPr/>
        <p:txBody>
          <a:bodyPr/>
          <a:lstStyle/>
          <a:p>
            <a:fld id="{F63DA8DC-3478-254E-BDB2-AD5D8D0DD436}" type="slidenum">
              <a:rPr lang="x-none" smtClean="0"/>
              <a:t>‹N°›</a:t>
            </a:fld>
            <a:endParaRPr lang="x-none"/>
          </a:p>
        </p:txBody>
      </p:sp>
      <p:pic>
        <p:nvPicPr>
          <p:cNvPr id="10" name="Picture 9">
            <a:extLst>
              <a:ext uri="{FF2B5EF4-FFF2-40B4-BE49-F238E27FC236}">
                <a16:creationId xmlns:a16="http://schemas.microsoft.com/office/drawing/2014/main" id="{E7A46CC3-94FE-B8E3-5F43-C7F994269485}"/>
              </a:ext>
            </a:extLst>
          </p:cNvPr>
          <p:cNvPicPr>
            <a:picLocks noChangeAspect="1"/>
          </p:cNvPicPr>
          <p:nvPr userDrawn="1"/>
        </p:nvPicPr>
        <p:blipFill>
          <a:blip r:embed="rId2"/>
          <a:stretch>
            <a:fillRect/>
          </a:stretch>
        </p:blipFill>
        <p:spPr>
          <a:xfrm>
            <a:off x="0" y="6007056"/>
            <a:ext cx="853961" cy="850944"/>
          </a:xfrm>
          <a:prstGeom prst="rect">
            <a:avLst/>
          </a:prstGeom>
        </p:spPr>
      </p:pic>
      <p:pic>
        <p:nvPicPr>
          <p:cNvPr id="11" name="Picture 10">
            <a:extLst>
              <a:ext uri="{FF2B5EF4-FFF2-40B4-BE49-F238E27FC236}">
                <a16:creationId xmlns:a16="http://schemas.microsoft.com/office/drawing/2014/main" id="{172B9CDB-19CA-C786-5DA9-F6C71CBAFDCC}"/>
              </a:ext>
            </a:extLst>
          </p:cNvPr>
          <p:cNvPicPr>
            <a:picLocks noChangeAspect="1"/>
          </p:cNvPicPr>
          <p:nvPr userDrawn="1"/>
        </p:nvPicPr>
        <p:blipFill>
          <a:blip r:embed="rId3"/>
          <a:stretch>
            <a:fillRect/>
          </a:stretch>
        </p:blipFill>
        <p:spPr>
          <a:xfrm>
            <a:off x="9748255" y="6348285"/>
            <a:ext cx="1044932" cy="373190"/>
          </a:xfrm>
          <a:prstGeom prst="rect">
            <a:avLst/>
          </a:prstGeom>
        </p:spPr>
      </p:pic>
    </p:spTree>
    <p:extLst>
      <p:ext uri="{BB962C8B-B14F-4D97-AF65-F5344CB8AC3E}">
        <p14:creationId xmlns:p14="http://schemas.microsoft.com/office/powerpoint/2010/main" val="280017180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93000">
              <a:schemeClr val="accent1">
                <a:lumMod val="0"/>
                <a:lumOff val="10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4A152BD7-582D-4C62-6FDC-109906AC349E}"/>
              </a:ext>
            </a:extLst>
          </p:cNvPr>
          <p:cNvPicPr>
            <a:picLocks noChangeAspect="1"/>
          </p:cNvPicPr>
          <p:nvPr userDrawn="1"/>
        </p:nvPicPr>
        <p:blipFill>
          <a:blip r:embed="rId2"/>
          <a:stretch>
            <a:fillRect/>
          </a:stretch>
        </p:blipFill>
        <p:spPr>
          <a:xfrm>
            <a:off x="9748255" y="6348285"/>
            <a:ext cx="1044932" cy="373190"/>
          </a:xfrm>
          <a:prstGeom prst="rect">
            <a:avLst/>
          </a:prstGeom>
        </p:spPr>
      </p:pic>
      <p:sp>
        <p:nvSpPr>
          <p:cNvPr id="8" name="Slide Number Placeholder 7">
            <a:extLst>
              <a:ext uri="{FF2B5EF4-FFF2-40B4-BE49-F238E27FC236}">
                <a16:creationId xmlns:a16="http://schemas.microsoft.com/office/drawing/2014/main" id="{F074A228-9B30-5E64-8975-A1A0FC7D1F7A}"/>
              </a:ext>
            </a:extLst>
          </p:cNvPr>
          <p:cNvSpPr>
            <a:spLocks noGrp="1"/>
          </p:cNvSpPr>
          <p:nvPr>
            <p:ph type="sldNum" sz="quarter" idx="10"/>
          </p:nvPr>
        </p:nvSpPr>
        <p:spPr/>
        <p:txBody>
          <a:bodyPr/>
          <a:lstStyle/>
          <a:p>
            <a:fld id="{F63DA8DC-3478-254E-BDB2-AD5D8D0DD436}" type="slidenum">
              <a:rPr lang="x-none" smtClean="0"/>
              <a:t>‹N°›</a:t>
            </a:fld>
            <a:endParaRPr lang="x-none"/>
          </a:p>
        </p:txBody>
      </p:sp>
    </p:spTree>
    <p:extLst>
      <p:ext uri="{BB962C8B-B14F-4D97-AF65-F5344CB8AC3E}">
        <p14:creationId xmlns:p14="http://schemas.microsoft.com/office/powerpoint/2010/main" val="31801506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93000">
              <a:schemeClr val="accent1">
                <a:lumMod val="0"/>
                <a:lumOff val="10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DA40-5F85-49C2-7509-B59F1D88F29D}"/>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CBAC8E8A-709B-9497-0CB6-0A1FF6818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8CFFCF1-0ECA-2CCD-6181-36CA0EE172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382C508A-B38F-439D-6D7F-2A8A04AD13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03760F7-3C5D-4E56-1FB7-DC356CD4639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10" name="Slide Number Placeholder 9">
            <a:extLst>
              <a:ext uri="{FF2B5EF4-FFF2-40B4-BE49-F238E27FC236}">
                <a16:creationId xmlns:a16="http://schemas.microsoft.com/office/drawing/2014/main" id="{7F0B45F1-B48B-A414-4816-D447FC64A1D3}"/>
              </a:ext>
            </a:extLst>
          </p:cNvPr>
          <p:cNvSpPr>
            <a:spLocks noGrp="1"/>
          </p:cNvSpPr>
          <p:nvPr>
            <p:ph type="sldNum" sz="quarter" idx="10"/>
          </p:nvPr>
        </p:nvSpPr>
        <p:spPr/>
        <p:txBody>
          <a:bodyPr/>
          <a:lstStyle/>
          <a:p>
            <a:fld id="{F63DA8DC-3478-254E-BDB2-AD5D8D0DD436}" type="slidenum">
              <a:rPr lang="x-none" smtClean="0"/>
              <a:t>‹N°›</a:t>
            </a:fld>
            <a:endParaRPr lang="x-none"/>
          </a:p>
        </p:txBody>
      </p:sp>
      <p:pic>
        <p:nvPicPr>
          <p:cNvPr id="12" name="Picture 11">
            <a:extLst>
              <a:ext uri="{FF2B5EF4-FFF2-40B4-BE49-F238E27FC236}">
                <a16:creationId xmlns:a16="http://schemas.microsoft.com/office/drawing/2014/main" id="{92E9B29A-0894-10FE-3D42-84DF9BF5ADB4}"/>
              </a:ext>
            </a:extLst>
          </p:cNvPr>
          <p:cNvPicPr>
            <a:picLocks noChangeAspect="1"/>
          </p:cNvPicPr>
          <p:nvPr userDrawn="1"/>
        </p:nvPicPr>
        <p:blipFill>
          <a:blip r:embed="rId2"/>
          <a:stretch>
            <a:fillRect/>
          </a:stretch>
        </p:blipFill>
        <p:spPr>
          <a:xfrm>
            <a:off x="0" y="6007056"/>
            <a:ext cx="853961" cy="850944"/>
          </a:xfrm>
          <a:prstGeom prst="rect">
            <a:avLst/>
          </a:prstGeom>
        </p:spPr>
      </p:pic>
      <p:pic>
        <p:nvPicPr>
          <p:cNvPr id="13" name="Picture 12">
            <a:extLst>
              <a:ext uri="{FF2B5EF4-FFF2-40B4-BE49-F238E27FC236}">
                <a16:creationId xmlns:a16="http://schemas.microsoft.com/office/drawing/2014/main" id="{06341203-1B55-8C89-504F-7778C1620A20}"/>
              </a:ext>
            </a:extLst>
          </p:cNvPr>
          <p:cNvPicPr>
            <a:picLocks noChangeAspect="1"/>
          </p:cNvPicPr>
          <p:nvPr userDrawn="1"/>
        </p:nvPicPr>
        <p:blipFill>
          <a:blip r:embed="rId3"/>
          <a:stretch>
            <a:fillRect/>
          </a:stretch>
        </p:blipFill>
        <p:spPr>
          <a:xfrm>
            <a:off x="9748255" y="6348285"/>
            <a:ext cx="1044932" cy="373190"/>
          </a:xfrm>
          <a:prstGeom prst="rect">
            <a:avLst/>
          </a:prstGeom>
        </p:spPr>
      </p:pic>
    </p:spTree>
    <p:extLst>
      <p:ext uri="{BB962C8B-B14F-4D97-AF65-F5344CB8AC3E}">
        <p14:creationId xmlns:p14="http://schemas.microsoft.com/office/powerpoint/2010/main" val="273948003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93000">
              <a:schemeClr val="accent1">
                <a:lumMod val="0"/>
                <a:lumOff val="10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4315-4CE3-3953-C53D-1BD575A93E30}"/>
              </a:ext>
            </a:extLst>
          </p:cNvPr>
          <p:cNvSpPr>
            <a:spLocks noGrp="1"/>
          </p:cNvSpPr>
          <p:nvPr>
            <p:ph type="title"/>
          </p:nvPr>
        </p:nvSpPr>
        <p:spPr/>
        <p:txBody>
          <a:bodyPr/>
          <a:lstStyle/>
          <a:p>
            <a:r>
              <a:rPr lang="en-GB"/>
              <a:t>Click to edit Master title style</a:t>
            </a:r>
            <a:endParaRPr lang="x-none"/>
          </a:p>
        </p:txBody>
      </p:sp>
      <p:sp>
        <p:nvSpPr>
          <p:cNvPr id="6" name="Slide Number Placeholder 5">
            <a:extLst>
              <a:ext uri="{FF2B5EF4-FFF2-40B4-BE49-F238E27FC236}">
                <a16:creationId xmlns:a16="http://schemas.microsoft.com/office/drawing/2014/main" id="{AC6E972D-D20D-E9DD-B9DD-46B81F1F0A7F}"/>
              </a:ext>
            </a:extLst>
          </p:cNvPr>
          <p:cNvSpPr>
            <a:spLocks noGrp="1"/>
          </p:cNvSpPr>
          <p:nvPr>
            <p:ph type="sldNum" sz="quarter" idx="10"/>
          </p:nvPr>
        </p:nvSpPr>
        <p:spPr/>
        <p:txBody>
          <a:bodyPr/>
          <a:lstStyle/>
          <a:p>
            <a:fld id="{F63DA8DC-3478-254E-BDB2-AD5D8D0DD436}" type="slidenum">
              <a:rPr lang="x-none" smtClean="0"/>
              <a:t>‹N°›</a:t>
            </a:fld>
            <a:endParaRPr lang="x-none"/>
          </a:p>
        </p:txBody>
      </p:sp>
      <p:pic>
        <p:nvPicPr>
          <p:cNvPr id="8" name="Picture 7">
            <a:extLst>
              <a:ext uri="{FF2B5EF4-FFF2-40B4-BE49-F238E27FC236}">
                <a16:creationId xmlns:a16="http://schemas.microsoft.com/office/drawing/2014/main" id="{EF579C6E-E75C-61CC-0A9C-4B1815B1AFDE}"/>
              </a:ext>
            </a:extLst>
          </p:cNvPr>
          <p:cNvPicPr>
            <a:picLocks noChangeAspect="1"/>
          </p:cNvPicPr>
          <p:nvPr userDrawn="1"/>
        </p:nvPicPr>
        <p:blipFill>
          <a:blip r:embed="rId2"/>
          <a:stretch>
            <a:fillRect/>
          </a:stretch>
        </p:blipFill>
        <p:spPr>
          <a:xfrm>
            <a:off x="0" y="6007056"/>
            <a:ext cx="853961" cy="850944"/>
          </a:xfrm>
          <a:prstGeom prst="rect">
            <a:avLst/>
          </a:prstGeom>
        </p:spPr>
      </p:pic>
      <p:pic>
        <p:nvPicPr>
          <p:cNvPr id="9" name="Picture 8">
            <a:extLst>
              <a:ext uri="{FF2B5EF4-FFF2-40B4-BE49-F238E27FC236}">
                <a16:creationId xmlns:a16="http://schemas.microsoft.com/office/drawing/2014/main" id="{60D38581-0633-3566-AAE6-E3D413D3C685}"/>
              </a:ext>
            </a:extLst>
          </p:cNvPr>
          <p:cNvPicPr>
            <a:picLocks noChangeAspect="1"/>
          </p:cNvPicPr>
          <p:nvPr userDrawn="1"/>
        </p:nvPicPr>
        <p:blipFill>
          <a:blip r:embed="rId3"/>
          <a:stretch>
            <a:fillRect/>
          </a:stretch>
        </p:blipFill>
        <p:spPr>
          <a:xfrm>
            <a:off x="9748255" y="6348285"/>
            <a:ext cx="1044932" cy="373190"/>
          </a:xfrm>
          <a:prstGeom prst="rect">
            <a:avLst/>
          </a:prstGeom>
        </p:spPr>
      </p:pic>
    </p:spTree>
    <p:extLst>
      <p:ext uri="{BB962C8B-B14F-4D97-AF65-F5344CB8AC3E}">
        <p14:creationId xmlns:p14="http://schemas.microsoft.com/office/powerpoint/2010/main" val="327432691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93000">
              <a:schemeClr val="accent1">
                <a:lumMod val="0"/>
                <a:lumOff val="10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0E3074-DB7D-5EDB-2597-E9EEB68AB49B}"/>
              </a:ext>
            </a:extLst>
          </p:cNvPr>
          <p:cNvSpPr>
            <a:spLocks noGrp="1"/>
          </p:cNvSpPr>
          <p:nvPr>
            <p:ph type="sldNum" sz="quarter" idx="10"/>
          </p:nvPr>
        </p:nvSpPr>
        <p:spPr/>
        <p:txBody>
          <a:bodyPr/>
          <a:lstStyle/>
          <a:p>
            <a:fld id="{F63DA8DC-3478-254E-BDB2-AD5D8D0DD436}" type="slidenum">
              <a:rPr lang="x-none" smtClean="0"/>
              <a:t>‹N°›</a:t>
            </a:fld>
            <a:endParaRPr lang="x-none"/>
          </a:p>
        </p:txBody>
      </p:sp>
      <p:pic>
        <p:nvPicPr>
          <p:cNvPr id="7" name="Picture 6">
            <a:extLst>
              <a:ext uri="{FF2B5EF4-FFF2-40B4-BE49-F238E27FC236}">
                <a16:creationId xmlns:a16="http://schemas.microsoft.com/office/drawing/2014/main" id="{E69BC92A-5C36-A12A-92E3-58EA9748B37C}"/>
              </a:ext>
            </a:extLst>
          </p:cNvPr>
          <p:cNvPicPr>
            <a:picLocks noChangeAspect="1"/>
          </p:cNvPicPr>
          <p:nvPr userDrawn="1"/>
        </p:nvPicPr>
        <p:blipFill>
          <a:blip r:embed="rId2"/>
          <a:stretch>
            <a:fillRect/>
          </a:stretch>
        </p:blipFill>
        <p:spPr>
          <a:xfrm>
            <a:off x="0" y="6007056"/>
            <a:ext cx="853961" cy="850944"/>
          </a:xfrm>
          <a:prstGeom prst="rect">
            <a:avLst/>
          </a:prstGeom>
        </p:spPr>
      </p:pic>
      <p:pic>
        <p:nvPicPr>
          <p:cNvPr id="8" name="Picture 7">
            <a:extLst>
              <a:ext uri="{FF2B5EF4-FFF2-40B4-BE49-F238E27FC236}">
                <a16:creationId xmlns:a16="http://schemas.microsoft.com/office/drawing/2014/main" id="{7E61D21B-1569-1611-FB7F-76DC13F4413E}"/>
              </a:ext>
            </a:extLst>
          </p:cNvPr>
          <p:cNvPicPr>
            <a:picLocks noChangeAspect="1"/>
          </p:cNvPicPr>
          <p:nvPr userDrawn="1"/>
        </p:nvPicPr>
        <p:blipFill>
          <a:blip r:embed="rId3"/>
          <a:stretch>
            <a:fillRect/>
          </a:stretch>
        </p:blipFill>
        <p:spPr>
          <a:xfrm>
            <a:off x="9748255" y="6348285"/>
            <a:ext cx="1044932" cy="373190"/>
          </a:xfrm>
          <a:prstGeom prst="rect">
            <a:avLst/>
          </a:prstGeom>
        </p:spPr>
      </p:pic>
    </p:spTree>
    <p:extLst>
      <p:ext uri="{BB962C8B-B14F-4D97-AF65-F5344CB8AC3E}">
        <p14:creationId xmlns:p14="http://schemas.microsoft.com/office/powerpoint/2010/main" val="34960687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a:gsLst>
            <a:gs pos="93000">
              <a:schemeClr val="accent1">
                <a:lumMod val="0"/>
                <a:lumOff val="10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4562-2164-2F38-EA6C-19CCC6F53D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7BE31C42-1775-968E-1432-58DA5F174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8B87E247-B5E1-BAA2-C22F-0B098D83C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7">
            <a:extLst>
              <a:ext uri="{FF2B5EF4-FFF2-40B4-BE49-F238E27FC236}">
                <a16:creationId xmlns:a16="http://schemas.microsoft.com/office/drawing/2014/main" id="{89214418-E029-A31F-4A16-22F61926E534}"/>
              </a:ext>
            </a:extLst>
          </p:cNvPr>
          <p:cNvSpPr>
            <a:spLocks noGrp="1"/>
          </p:cNvSpPr>
          <p:nvPr>
            <p:ph type="sldNum" sz="quarter" idx="10"/>
          </p:nvPr>
        </p:nvSpPr>
        <p:spPr/>
        <p:txBody>
          <a:bodyPr/>
          <a:lstStyle/>
          <a:p>
            <a:fld id="{F63DA8DC-3478-254E-BDB2-AD5D8D0DD436}" type="slidenum">
              <a:rPr lang="x-none" smtClean="0"/>
              <a:t>‹N°›</a:t>
            </a:fld>
            <a:endParaRPr lang="x-none"/>
          </a:p>
        </p:txBody>
      </p:sp>
      <p:pic>
        <p:nvPicPr>
          <p:cNvPr id="9" name="Picture 8">
            <a:extLst>
              <a:ext uri="{FF2B5EF4-FFF2-40B4-BE49-F238E27FC236}">
                <a16:creationId xmlns:a16="http://schemas.microsoft.com/office/drawing/2014/main" id="{AD4416DA-0E22-62CF-4753-05F50F60026F}"/>
              </a:ext>
            </a:extLst>
          </p:cNvPr>
          <p:cNvPicPr>
            <a:picLocks noChangeAspect="1"/>
          </p:cNvPicPr>
          <p:nvPr userDrawn="1"/>
        </p:nvPicPr>
        <p:blipFill>
          <a:blip r:embed="rId2"/>
          <a:stretch>
            <a:fillRect/>
          </a:stretch>
        </p:blipFill>
        <p:spPr>
          <a:xfrm>
            <a:off x="0" y="6007056"/>
            <a:ext cx="853961" cy="850944"/>
          </a:xfrm>
          <a:prstGeom prst="rect">
            <a:avLst/>
          </a:prstGeom>
        </p:spPr>
      </p:pic>
      <p:pic>
        <p:nvPicPr>
          <p:cNvPr id="10" name="Picture 9">
            <a:extLst>
              <a:ext uri="{FF2B5EF4-FFF2-40B4-BE49-F238E27FC236}">
                <a16:creationId xmlns:a16="http://schemas.microsoft.com/office/drawing/2014/main" id="{7A217F15-8F0B-89F4-8AF0-4FBF39FE7629}"/>
              </a:ext>
            </a:extLst>
          </p:cNvPr>
          <p:cNvPicPr>
            <a:picLocks noChangeAspect="1"/>
          </p:cNvPicPr>
          <p:nvPr userDrawn="1"/>
        </p:nvPicPr>
        <p:blipFill>
          <a:blip r:embed="rId3"/>
          <a:stretch>
            <a:fillRect/>
          </a:stretch>
        </p:blipFill>
        <p:spPr>
          <a:xfrm>
            <a:off x="9748255" y="6348285"/>
            <a:ext cx="1044932" cy="373190"/>
          </a:xfrm>
          <a:prstGeom prst="rect">
            <a:avLst/>
          </a:prstGeom>
        </p:spPr>
      </p:pic>
    </p:spTree>
    <p:extLst>
      <p:ext uri="{BB962C8B-B14F-4D97-AF65-F5344CB8AC3E}">
        <p14:creationId xmlns:p14="http://schemas.microsoft.com/office/powerpoint/2010/main" val="31201382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C3F32-BACD-2901-DE45-23FD0CE5F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C33CFF85-B404-4978-1323-7DE066403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Slide Number Placeholder 6">
            <a:extLst>
              <a:ext uri="{FF2B5EF4-FFF2-40B4-BE49-F238E27FC236}">
                <a16:creationId xmlns:a16="http://schemas.microsoft.com/office/drawing/2014/main" id="{E527E627-8681-8859-E103-7EF1CB1A3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3DA8DC-3478-254E-BDB2-AD5D8D0DD436}" type="slidenum">
              <a:rPr lang="x-none" smtClean="0"/>
              <a:t>‹N°›</a:t>
            </a:fld>
            <a:endParaRPr lang="x-none"/>
          </a:p>
        </p:txBody>
      </p:sp>
    </p:spTree>
    <p:extLst>
      <p:ext uri="{BB962C8B-B14F-4D97-AF65-F5344CB8AC3E}">
        <p14:creationId xmlns:p14="http://schemas.microsoft.com/office/powerpoint/2010/main" val="2060858639"/>
      </p:ext>
    </p:extLst>
  </p:cSld>
  <p:clrMap bg1="lt1" tx1="dk1" bg2="lt2" tx2="dk2" accent1="accent1" accent2="accent2" accent3="accent3" accent4="accent4" accent5="accent5" accent6="accent6" hlink="hlink" folHlink="folHlink"/>
  <p:sldLayoutIdLst>
    <p:sldLayoutId id="2147483721" r:id="rId1"/>
    <p:sldLayoutId id="2147483711" r:id="rId2"/>
    <p:sldLayoutId id="2147483712" r:id="rId3"/>
    <p:sldLayoutId id="2147483713" r:id="rId4"/>
    <p:sldLayoutId id="2147483672" r:id="rId5"/>
    <p:sldLayoutId id="2147483714" r:id="rId6"/>
    <p:sldLayoutId id="2147483715" r:id="rId7"/>
    <p:sldLayoutId id="2147483716" r:id="rId8"/>
    <p:sldLayoutId id="2147483717" r:id="rId9"/>
    <p:sldLayoutId id="2147483718" r:id="rId10"/>
    <p:sldLayoutId id="2147483719" r:id="rId11"/>
    <p:sldLayoutId id="2147483720"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15.tif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31.jpeg"/><Relationship Id="rId4" Type="http://schemas.openxmlformats.org/officeDocument/2006/relationships/image" Target="../media/image30.tiff"/></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jpg"/><Relationship Id="rId2" Type="http://schemas.openxmlformats.org/officeDocument/2006/relationships/image" Target="../media/image56.jpeg"/><Relationship Id="rId1" Type="http://schemas.openxmlformats.org/officeDocument/2006/relationships/slideLayout" Target="../slideLayouts/slideLayout8.xml"/><Relationship Id="rId6" Type="http://schemas.openxmlformats.org/officeDocument/2006/relationships/image" Target="../media/image60.jpg"/><Relationship Id="rId5" Type="http://schemas.openxmlformats.org/officeDocument/2006/relationships/image" Target="../media/image59.jpg"/><Relationship Id="rId10" Type="http://schemas.openxmlformats.org/officeDocument/2006/relationships/image" Target="../media/image64.png"/><Relationship Id="rId4" Type="http://schemas.openxmlformats.org/officeDocument/2006/relationships/image" Target="../media/image58.jpg"/><Relationship Id="rId9" Type="http://schemas.openxmlformats.org/officeDocument/2006/relationships/image" Target="../media/image6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1580A8"/>
            </a:gs>
            <a:gs pos="90000">
              <a:srgbClr val="72B2CB"/>
            </a:gs>
            <a:gs pos="79000">
              <a:srgbClr val="AAD1DF"/>
            </a:gs>
          </a:gsLst>
          <a:lin ang="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EFCFCB-3C77-15EA-1694-8DB79AF3DCDF}"/>
              </a:ext>
            </a:extLst>
          </p:cNvPr>
          <p:cNvSpPr txBox="1"/>
          <p:nvPr/>
        </p:nvSpPr>
        <p:spPr>
          <a:xfrm>
            <a:off x="1185264" y="2513833"/>
            <a:ext cx="9782678" cy="1323439"/>
          </a:xfrm>
          <a:prstGeom prst="rect">
            <a:avLst/>
          </a:prstGeom>
          <a:noFill/>
        </p:spPr>
        <p:txBody>
          <a:bodyPr wrap="none" rtlCol="0">
            <a:spAutoFit/>
          </a:bodyPr>
          <a:lstStyle/>
          <a:p>
            <a:pPr algn="ctr"/>
            <a:r>
              <a:rPr lang="en-US" sz="4000" b="1" dirty="0">
                <a:solidFill>
                  <a:srgbClr val="0C475C"/>
                </a:solidFill>
                <a:latin typeface="Tw Cen MT" charset="0"/>
                <a:ea typeface="Tw Cen MT" charset="0"/>
                <a:cs typeface="Tw Cen MT" charset="0"/>
              </a:rPr>
              <a:t>WHEN YOU CANNOT TRUST WHAT YOU SEE:</a:t>
            </a:r>
          </a:p>
          <a:p>
            <a:pPr algn="ctr"/>
            <a:r>
              <a:rPr lang="en-US" sz="4000" b="1" dirty="0">
                <a:solidFill>
                  <a:srgbClr val="0C475C"/>
                </a:solidFill>
                <a:latin typeface="Tw Cen MT" charset="0"/>
                <a:ea typeface="Tw Cen MT" charset="0"/>
                <a:cs typeface="Tw Cen MT" charset="0"/>
              </a:rPr>
              <a:t>THE CONFOUNDING AND BEYOND</a:t>
            </a:r>
          </a:p>
        </p:txBody>
      </p:sp>
      <p:sp>
        <p:nvSpPr>
          <p:cNvPr id="4" name="TextBox 3">
            <a:extLst>
              <a:ext uri="{FF2B5EF4-FFF2-40B4-BE49-F238E27FC236}">
                <a16:creationId xmlns:a16="http://schemas.microsoft.com/office/drawing/2014/main" id="{364F20B0-125C-07D2-17D7-9A02DBED9E40}"/>
              </a:ext>
            </a:extLst>
          </p:cNvPr>
          <p:cNvSpPr txBox="1"/>
          <p:nvPr/>
        </p:nvSpPr>
        <p:spPr>
          <a:xfrm>
            <a:off x="2951018" y="5212080"/>
            <a:ext cx="6251171" cy="806335"/>
          </a:xfrm>
          <a:prstGeom prst="rect">
            <a:avLst/>
          </a:prstGeom>
          <a:noFill/>
        </p:spPr>
        <p:txBody>
          <a:bodyPr wrap="square" rtlCol="0">
            <a:spAutoFit/>
          </a:bodyPr>
          <a:lstStyle/>
          <a:p>
            <a:endParaRPr lang="x-none" dirty="0"/>
          </a:p>
        </p:txBody>
      </p:sp>
      <p:sp>
        <p:nvSpPr>
          <p:cNvPr id="5" name="TextBox 4">
            <a:extLst>
              <a:ext uri="{FF2B5EF4-FFF2-40B4-BE49-F238E27FC236}">
                <a16:creationId xmlns:a16="http://schemas.microsoft.com/office/drawing/2014/main" id="{E843501D-6E89-BE69-DA63-349323FEB328}"/>
              </a:ext>
            </a:extLst>
          </p:cNvPr>
          <p:cNvSpPr txBox="1"/>
          <p:nvPr/>
        </p:nvSpPr>
        <p:spPr>
          <a:xfrm>
            <a:off x="1900395" y="5086350"/>
            <a:ext cx="7845416" cy="1077218"/>
          </a:xfrm>
          <a:prstGeom prst="rect">
            <a:avLst/>
          </a:prstGeom>
          <a:noFill/>
        </p:spPr>
        <p:txBody>
          <a:bodyPr wrap="none" rtlCol="0">
            <a:spAutoFit/>
          </a:bodyPr>
          <a:lstStyle/>
          <a:p>
            <a:pPr algn="ctr"/>
            <a:r>
              <a:rPr lang="en-US" sz="3200" b="1" dirty="0" err="1">
                <a:solidFill>
                  <a:srgbClr val="0C475C"/>
                </a:solidFill>
                <a:latin typeface="Tw Cen MT" charset="0"/>
                <a:ea typeface="Tw Cen MT" charset="0"/>
                <a:cs typeface="Tw Cen MT" charset="0"/>
              </a:rPr>
              <a:t>Anka</a:t>
            </a:r>
            <a:r>
              <a:rPr lang="en-US" sz="3200" b="1" dirty="0">
                <a:solidFill>
                  <a:srgbClr val="0C475C"/>
                </a:solidFill>
                <a:latin typeface="Tw Cen MT" charset="0"/>
                <a:ea typeface="Tw Cen MT" charset="0"/>
                <a:cs typeface="Tw Cen MT" charset="0"/>
              </a:rPr>
              <a:t> </a:t>
            </a:r>
            <a:r>
              <a:rPr lang="en-US" sz="3200" b="1" dirty="0" err="1">
                <a:solidFill>
                  <a:srgbClr val="0C475C"/>
                </a:solidFill>
                <a:latin typeface="Tw Cen MT" charset="0"/>
                <a:ea typeface="Tw Cen MT" charset="0"/>
                <a:cs typeface="Tw Cen MT" charset="0"/>
              </a:rPr>
              <a:t>Nieuwhof</a:t>
            </a:r>
            <a:r>
              <a:rPr lang="en-US" sz="3200" b="1" dirty="0">
                <a:solidFill>
                  <a:srgbClr val="0C475C"/>
                </a:solidFill>
                <a:latin typeface="Tw Cen MT" charset="0"/>
                <a:ea typeface="Tw Cen MT" charset="0"/>
                <a:cs typeface="Tw Cen MT" charset="0"/>
              </a:rPr>
              <a:t>, Luis Braga, İrfan </a:t>
            </a:r>
            <a:r>
              <a:rPr lang="en-US" sz="3200" b="1" dirty="0" err="1">
                <a:solidFill>
                  <a:srgbClr val="0C475C"/>
                </a:solidFill>
                <a:latin typeface="Tw Cen MT" charset="0"/>
                <a:ea typeface="Tw Cen MT" charset="0"/>
                <a:cs typeface="Tw Cen MT" charset="0"/>
              </a:rPr>
              <a:t>Dönmez</a:t>
            </a:r>
            <a:r>
              <a:rPr lang="en-US" sz="3200" b="1" dirty="0">
                <a:solidFill>
                  <a:srgbClr val="0C475C"/>
                </a:solidFill>
                <a:latin typeface="Tw Cen MT" charset="0"/>
                <a:ea typeface="Tw Cen MT" charset="0"/>
                <a:cs typeface="Tw Cen MT" charset="0"/>
              </a:rPr>
              <a:t> </a:t>
            </a:r>
            <a:br>
              <a:rPr lang="en-US" sz="3200" b="1" dirty="0">
                <a:solidFill>
                  <a:srgbClr val="0C475C"/>
                </a:solidFill>
                <a:latin typeface="Tw Cen MT" charset="0"/>
                <a:ea typeface="Tw Cen MT" charset="0"/>
                <a:cs typeface="Tw Cen MT" charset="0"/>
              </a:rPr>
            </a:br>
            <a:r>
              <a:rPr lang="en-US" sz="3200" b="1" dirty="0">
                <a:solidFill>
                  <a:srgbClr val="0C475C"/>
                </a:solidFill>
                <a:latin typeface="Tw Cen MT" charset="0"/>
                <a:ea typeface="Tw Cen MT" charset="0"/>
                <a:cs typeface="Tw Cen MT" charset="0"/>
              </a:rPr>
              <a:t>ESPU research committee</a:t>
            </a:r>
          </a:p>
        </p:txBody>
      </p:sp>
    </p:spTree>
    <p:extLst>
      <p:ext uri="{BB962C8B-B14F-4D97-AF65-F5344CB8AC3E}">
        <p14:creationId xmlns:p14="http://schemas.microsoft.com/office/powerpoint/2010/main" val="2235336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FFB2E5B7-64BC-084D-AADB-B85B3E928905}"/>
              </a:ext>
            </a:extLst>
          </p:cNvPr>
          <p:cNvSpPr/>
          <p:nvPr/>
        </p:nvSpPr>
        <p:spPr>
          <a:xfrm>
            <a:off x="1311965" y="1699591"/>
            <a:ext cx="8330862" cy="470368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638587"/>
            <a:ext cx="9233451" cy="857251"/>
          </a:xfrm>
        </p:spPr>
        <p:txBody>
          <a:bodyPr>
            <a:normAutofit fontScale="90000"/>
          </a:bodyPr>
          <a:lstStyle/>
          <a:p>
            <a:r>
              <a:rPr lang="en-US" sz="4900" b="1" dirty="0">
                <a:solidFill>
                  <a:schemeClr val="accent1"/>
                </a:solidFill>
                <a:latin typeface="Tw Cen MT" panose="020B0602020104020603" pitchFamily="34" charset="0"/>
              </a:rPr>
              <a:t>CONFOUNDING - EXAMPLE</a:t>
            </a:r>
            <a:r>
              <a:rPr lang="en-US" sz="5867" b="1" dirty="0">
                <a:solidFill>
                  <a:schemeClr val="accent1"/>
                </a:solidFill>
                <a:latin typeface="Tw Cen MT" panose="020B0602020104020603" pitchFamily="34" charset="0"/>
              </a:rPr>
              <a:t>  </a:t>
            </a: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7935" y="6403274"/>
            <a:ext cx="999249" cy="302965"/>
          </a:xfrm>
          <a:prstGeom prst="rect">
            <a:avLst/>
          </a:prstGeom>
        </p:spPr>
      </p:pic>
      <p:pic>
        <p:nvPicPr>
          <p:cNvPr id="12" name="Picture 11">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338" y="825353"/>
            <a:ext cx="1098752" cy="514617"/>
          </a:xfrm>
          <a:prstGeom prst="rect">
            <a:avLst/>
          </a:prstGeom>
        </p:spPr>
      </p:pic>
      <p:sp>
        <p:nvSpPr>
          <p:cNvPr id="7" name="TextBox 6">
            <a:extLst>
              <a:ext uri="{FF2B5EF4-FFF2-40B4-BE49-F238E27FC236}">
                <a16:creationId xmlns:a16="http://schemas.microsoft.com/office/drawing/2014/main" id="{1AF9C13E-1BB6-9F47-830E-8DC4493C3D9B}"/>
              </a:ext>
            </a:extLst>
          </p:cNvPr>
          <p:cNvSpPr txBox="1"/>
          <p:nvPr/>
        </p:nvSpPr>
        <p:spPr>
          <a:xfrm>
            <a:off x="2892942" y="3026683"/>
            <a:ext cx="2309093"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Open ureteral </a:t>
            </a:r>
          </a:p>
          <a:p>
            <a:pPr algn="ctr"/>
            <a:r>
              <a:rPr lang="en-US" dirty="0"/>
              <a:t>reimplantation ↑</a:t>
            </a:r>
          </a:p>
        </p:txBody>
      </p:sp>
      <p:sp>
        <p:nvSpPr>
          <p:cNvPr id="13" name="TextBox 12">
            <a:extLst>
              <a:ext uri="{FF2B5EF4-FFF2-40B4-BE49-F238E27FC236}">
                <a16:creationId xmlns:a16="http://schemas.microsoft.com/office/drawing/2014/main" id="{B628AAAB-C16B-FE40-B7CB-6C5DF44DB43C}"/>
              </a:ext>
            </a:extLst>
          </p:cNvPr>
          <p:cNvSpPr txBox="1"/>
          <p:nvPr/>
        </p:nvSpPr>
        <p:spPr>
          <a:xfrm>
            <a:off x="5689456" y="5246362"/>
            <a:ext cx="2309093"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Hospital stay ↑</a:t>
            </a:r>
          </a:p>
        </p:txBody>
      </p:sp>
      <p:sp>
        <p:nvSpPr>
          <p:cNvPr id="14" name="TextBox 13">
            <a:extLst>
              <a:ext uri="{FF2B5EF4-FFF2-40B4-BE49-F238E27FC236}">
                <a16:creationId xmlns:a16="http://schemas.microsoft.com/office/drawing/2014/main" id="{BEEE0A71-C9B0-F049-9E5C-FC7EE3DD1372}"/>
              </a:ext>
            </a:extLst>
          </p:cNvPr>
          <p:cNvSpPr txBox="1"/>
          <p:nvPr/>
        </p:nvSpPr>
        <p:spPr>
          <a:xfrm>
            <a:off x="5689457" y="2998874"/>
            <a:ext cx="2309093"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Open ureteral </a:t>
            </a:r>
          </a:p>
          <a:p>
            <a:pPr algn="ctr"/>
            <a:r>
              <a:rPr lang="en-US" dirty="0"/>
              <a:t>reimplantation ↑</a:t>
            </a:r>
          </a:p>
        </p:txBody>
      </p:sp>
      <p:sp>
        <p:nvSpPr>
          <p:cNvPr id="15" name="TextBox 14">
            <a:extLst>
              <a:ext uri="{FF2B5EF4-FFF2-40B4-BE49-F238E27FC236}">
                <a16:creationId xmlns:a16="http://schemas.microsoft.com/office/drawing/2014/main" id="{F6248811-2D23-9640-8EDF-D32A32DBCAFA}"/>
              </a:ext>
            </a:extLst>
          </p:cNvPr>
          <p:cNvSpPr txBox="1"/>
          <p:nvPr/>
        </p:nvSpPr>
        <p:spPr>
          <a:xfrm>
            <a:off x="2963111" y="5244967"/>
            <a:ext cx="230478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Hospital stay ↑</a:t>
            </a:r>
          </a:p>
        </p:txBody>
      </p:sp>
      <p:sp>
        <p:nvSpPr>
          <p:cNvPr id="17" name="TextBox 16">
            <a:extLst>
              <a:ext uri="{FF2B5EF4-FFF2-40B4-BE49-F238E27FC236}">
                <a16:creationId xmlns:a16="http://schemas.microsoft.com/office/drawing/2014/main" id="{25C9236D-3384-DE40-9D32-5ED6D4F17C58}"/>
              </a:ext>
            </a:extLst>
          </p:cNvPr>
          <p:cNvSpPr txBox="1"/>
          <p:nvPr/>
        </p:nvSpPr>
        <p:spPr>
          <a:xfrm>
            <a:off x="5823112" y="4251071"/>
            <a:ext cx="221436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Intra-vesical technique</a:t>
            </a:r>
          </a:p>
        </p:txBody>
      </p:sp>
      <p:cxnSp>
        <p:nvCxnSpPr>
          <p:cNvPr id="19" name="Straight Arrow Connector 18">
            <a:extLst>
              <a:ext uri="{FF2B5EF4-FFF2-40B4-BE49-F238E27FC236}">
                <a16:creationId xmlns:a16="http://schemas.microsoft.com/office/drawing/2014/main" id="{94F2C008-CECF-0447-AC22-9E163204DECB}"/>
              </a:ext>
            </a:extLst>
          </p:cNvPr>
          <p:cNvCxnSpPr>
            <a:cxnSpLocks/>
          </p:cNvCxnSpPr>
          <p:nvPr/>
        </p:nvCxnSpPr>
        <p:spPr>
          <a:xfrm>
            <a:off x="4054451" y="3789916"/>
            <a:ext cx="2154" cy="1274823"/>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0" name="Straight Arrow Connector 19">
            <a:extLst>
              <a:ext uri="{FF2B5EF4-FFF2-40B4-BE49-F238E27FC236}">
                <a16:creationId xmlns:a16="http://schemas.microsoft.com/office/drawing/2014/main" id="{C80C2D66-C2D3-4C44-8ACB-DE6AECF85710}"/>
              </a:ext>
            </a:extLst>
          </p:cNvPr>
          <p:cNvCxnSpPr>
            <a:cxnSpLocks/>
          </p:cNvCxnSpPr>
          <p:nvPr/>
        </p:nvCxnSpPr>
        <p:spPr>
          <a:xfrm>
            <a:off x="7312047" y="4963237"/>
            <a:ext cx="184037" cy="19322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7" name="Straight Arrow Connector 26">
            <a:extLst>
              <a:ext uri="{FF2B5EF4-FFF2-40B4-BE49-F238E27FC236}">
                <a16:creationId xmlns:a16="http://schemas.microsoft.com/office/drawing/2014/main" id="{F9C80CA9-291B-7243-9E3C-9FF9F5686EB3}"/>
              </a:ext>
            </a:extLst>
          </p:cNvPr>
          <p:cNvCxnSpPr>
            <a:cxnSpLocks/>
          </p:cNvCxnSpPr>
          <p:nvPr/>
        </p:nvCxnSpPr>
        <p:spPr>
          <a:xfrm flipV="1">
            <a:off x="7098162" y="3768540"/>
            <a:ext cx="427771" cy="404661"/>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40" name="TextBox 39">
            <a:extLst>
              <a:ext uri="{FF2B5EF4-FFF2-40B4-BE49-F238E27FC236}">
                <a16:creationId xmlns:a16="http://schemas.microsoft.com/office/drawing/2014/main" id="{47132E86-20B2-1D46-AC46-7E64FE53BE0B}"/>
              </a:ext>
            </a:extLst>
          </p:cNvPr>
          <p:cNvSpPr txBox="1"/>
          <p:nvPr/>
        </p:nvSpPr>
        <p:spPr>
          <a:xfrm rot="16200000">
            <a:off x="773474" y="3921626"/>
            <a:ext cx="292691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Observed association</a:t>
            </a:r>
          </a:p>
        </p:txBody>
      </p:sp>
      <p:sp>
        <p:nvSpPr>
          <p:cNvPr id="41" name="TextBox 40">
            <a:extLst>
              <a:ext uri="{FF2B5EF4-FFF2-40B4-BE49-F238E27FC236}">
                <a16:creationId xmlns:a16="http://schemas.microsoft.com/office/drawing/2014/main" id="{11421FAA-98B5-A446-A45F-60881B29CF72}"/>
              </a:ext>
            </a:extLst>
          </p:cNvPr>
          <p:cNvSpPr txBox="1"/>
          <p:nvPr/>
        </p:nvSpPr>
        <p:spPr>
          <a:xfrm rot="16200000">
            <a:off x="7578529" y="4127656"/>
            <a:ext cx="2237856"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Observed association</a:t>
            </a:r>
          </a:p>
        </p:txBody>
      </p:sp>
      <p:sp>
        <p:nvSpPr>
          <p:cNvPr id="42" name="TextBox 41">
            <a:extLst>
              <a:ext uri="{FF2B5EF4-FFF2-40B4-BE49-F238E27FC236}">
                <a16:creationId xmlns:a16="http://schemas.microsoft.com/office/drawing/2014/main" id="{77CBFDEC-5972-8D49-862B-B538341C848E}"/>
              </a:ext>
            </a:extLst>
          </p:cNvPr>
          <p:cNvSpPr txBox="1"/>
          <p:nvPr/>
        </p:nvSpPr>
        <p:spPr>
          <a:xfrm>
            <a:off x="3297385" y="2273502"/>
            <a:ext cx="1022367"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Causal</a:t>
            </a:r>
          </a:p>
        </p:txBody>
      </p:sp>
      <p:sp>
        <p:nvSpPr>
          <p:cNvPr id="43" name="TextBox 42">
            <a:extLst>
              <a:ext uri="{FF2B5EF4-FFF2-40B4-BE49-F238E27FC236}">
                <a16:creationId xmlns:a16="http://schemas.microsoft.com/office/drawing/2014/main" id="{76F6B574-1BDD-394A-83D9-38A3615AC0C5}"/>
              </a:ext>
            </a:extLst>
          </p:cNvPr>
          <p:cNvSpPr txBox="1"/>
          <p:nvPr/>
        </p:nvSpPr>
        <p:spPr>
          <a:xfrm>
            <a:off x="5823112" y="2277709"/>
            <a:ext cx="2689677"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Due to confounding</a:t>
            </a:r>
          </a:p>
        </p:txBody>
      </p:sp>
      <p:sp>
        <p:nvSpPr>
          <p:cNvPr id="47" name="Left Bracket 46">
            <a:extLst>
              <a:ext uri="{FF2B5EF4-FFF2-40B4-BE49-F238E27FC236}">
                <a16:creationId xmlns:a16="http://schemas.microsoft.com/office/drawing/2014/main" id="{39AF3C37-3377-E246-87DC-2C6E02929D01}"/>
              </a:ext>
            </a:extLst>
          </p:cNvPr>
          <p:cNvSpPr/>
          <p:nvPr/>
        </p:nvSpPr>
        <p:spPr>
          <a:xfrm flipH="1">
            <a:off x="8177179" y="3349848"/>
            <a:ext cx="95341" cy="2125775"/>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Left Bracket 47">
            <a:extLst>
              <a:ext uri="{FF2B5EF4-FFF2-40B4-BE49-F238E27FC236}">
                <a16:creationId xmlns:a16="http://schemas.microsoft.com/office/drawing/2014/main" id="{83285309-F0F9-5C44-8303-A3078931ADE8}"/>
              </a:ext>
            </a:extLst>
          </p:cNvPr>
          <p:cNvSpPr/>
          <p:nvPr/>
        </p:nvSpPr>
        <p:spPr>
          <a:xfrm rot="10800000" flipH="1">
            <a:off x="2655560" y="3396306"/>
            <a:ext cx="95341" cy="2125775"/>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rtl="0"/>
            <a:endParaRPr lang="en-US"/>
          </a:p>
        </p:txBody>
      </p:sp>
    </p:spTree>
    <p:extLst>
      <p:ext uri="{BB962C8B-B14F-4D97-AF65-F5344CB8AC3E}">
        <p14:creationId xmlns:p14="http://schemas.microsoft.com/office/powerpoint/2010/main" val="100227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1524000" y="5230636"/>
            <a:ext cx="914400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8962DBE-6A99-7346-A072-44BB75551D11}"/>
              </a:ext>
            </a:extLst>
          </p:cNvPr>
          <p:cNvSpPr>
            <a:spLocks noGrp="1"/>
          </p:cNvSpPr>
          <p:nvPr>
            <p:ph type="title"/>
          </p:nvPr>
        </p:nvSpPr>
        <p:spPr>
          <a:xfrm>
            <a:off x="1026696" y="460989"/>
            <a:ext cx="9438993" cy="1000125"/>
          </a:xfrm>
          <a:ln>
            <a:noFill/>
          </a:ln>
        </p:spPr>
        <p:txBody>
          <a:bodyPr>
            <a:noAutofit/>
          </a:bodyPr>
          <a:lstStyle/>
          <a:p>
            <a:r>
              <a:rPr lang="en-US" sz="4400" b="1" dirty="0">
                <a:solidFill>
                  <a:schemeClr val="accent1"/>
                </a:solidFill>
                <a:latin typeface="Tw Cen MT" panose="020B0602020104020603" pitchFamily="34" charset="77"/>
              </a:rPr>
              <a:t>WHY IS THIS ISSUE IMPORTANT?</a:t>
            </a:r>
          </a:p>
        </p:txBody>
      </p:sp>
      <p:pic>
        <p:nvPicPr>
          <p:cNvPr id="7" name="Picture 6">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225" y="6363224"/>
            <a:ext cx="982644" cy="280059"/>
          </a:xfrm>
          <a:prstGeom prst="rect">
            <a:avLst/>
          </a:prstGeom>
        </p:spPr>
      </p:pic>
      <p:pic>
        <p:nvPicPr>
          <p:cNvPr id="11" name="Picture 10">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912" y="877250"/>
            <a:ext cx="1086722" cy="479032"/>
          </a:xfrm>
          <a:prstGeom prst="rect">
            <a:avLst/>
          </a:prstGeom>
        </p:spPr>
      </p:pic>
      <p:sp>
        <p:nvSpPr>
          <p:cNvPr id="2" name="TextBox 1">
            <a:extLst>
              <a:ext uri="{FF2B5EF4-FFF2-40B4-BE49-F238E27FC236}">
                <a16:creationId xmlns:a16="http://schemas.microsoft.com/office/drawing/2014/main" id="{8F9D0D62-1BCE-AD41-977C-280048C784C6}"/>
              </a:ext>
            </a:extLst>
          </p:cNvPr>
          <p:cNvSpPr txBox="1"/>
          <p:nvPr/>
        </p:nvSpPr>
        <p:spPr>
          <a:xfrm>
            <a:off x="1093180" y="1811191"/>
            <a:ext cx="9641304" cy="4832092"/>
          </a:xfrm>
          <a:prstGeom prst="rect">
            <a:avLst/>
          </a:prstGeom>
          <a:noFill/>
        </p:spPr>
        <p:txBody>
          <a:bodyPr wrap="square" rtlCol="0">
            <a:spAutoFit/>
          </a:bodyPr>
          <a:lstStyle/>
          <a:p>
            <a:pPr algn="ctr"/>
            <a:r>
              <a:rPr lang="en-US" sz="2200" dirty="0">
                <a:latin typeface="Tw Cen MT" panose="020B0602020104020603" pitchFamily="34" charset="77"/>
              </a:rPr>
              <a:t>Presence of confounding </a:t>
            </a:r>
          </a:p>
          <a:p>
            <a:pPr marL="380990" indent="-380990" algn="ctr">
              <a:buFont typeface="Arial" panose="020B0604020202020204" pitchFamily="34" charset="0"/>
              <a:buChar char="•"/>
            </a:pPr>
            <a:endParaRPr lang="en-US" sz="2200" dirty="0">
              <a:latin typeface="Tw Cen MT" panose="020B0602020104020603" pitchFamily="34" charset="77"/>
            </a:endParaRPr>
          </a:p>
          <a:p>
            <a:pPr marL="380990" indent="-380990" algn="ctr">
              <a:buFont typeface="Arial" panose="020B0604020202020204" pitchFamily="34" charset="0"/>
              <a:buChar char="•"/>
            </a:pPr>
            <a:endParaRPr lang="en-US" sz="2200" dirty="0">
              <a:latin typeface="Tw Cen MT" panose="020B0602020104020603" pitchFamily="34" charset="77"/>
            </a:endParaRPr>
          </a:p>
          <a:p>
            <a:pPr algn="ctr"/>
            <a:endParaRPr lang="en-US" sz="2200" dirty="0">
              <a:latin typeface="Tw Cen MT" panose="020B0602020104020603" pitchFamily="34" charset="77"/>
            </a:endParaRPr>
          </a:p>
          <a:p>
            <a:pPr algn="ctr"/>
            <a:r>
              <a:rPr lang="en-US" sz="2200" dirty="0">
                <a:latin typeface="Tw Cen MT" panose="020B0602020104020603" pitchFamily="34" charset="77"/>
              </a:rPr>
              <a:t>Alter with true association btw exposure and outcome</a:t>
            </a:r>
          </a:p>
          <a:p>
            <a:pPr marL="380990" indent="-380990" algn="ctr">
              <a:buFont typeface="Arial" panose="020B0604020202020204" pitchFamily="34" charset="0"/>
              <a:buChar char="•"/>
            </a:pPr>
            <a:endParaRPr lang="en-US" sz="2200" dirty="0">
              <a:latin typeface="Tw Cen MT" panose="020B0602020104020603" pitchFamily="34" charset="77"/>
            </a:endParaRPr>
          </a:p>
          <a:p>
            <a:pPr marL="380990" indent="-380990" algn="ctr">
              <a:buFont typeface="Arial" panose="020B0604020202020204" pitchFamily="34" charset="0"/>
              <a:buChar char="•"/>
            </a:pPr>
            <a:endParaRPr lang="en-US" sz="2200" dirty="0">
              <a:latin typeface="Tw Cen MT" panose="020B0602020104020603" pitchFamily="34" charset="77"/>
            </a:endParaRPr>
          </a:p>
          <a:p>
            <a:pPr algn="ctr"/>
            <a:endParaRPr lang="en-US" sz="2200" dirty="0">
              <a:latin typeface="Tw Cen MT" panose="020B0602020104020603" pitchFamily="34" charset="77"/>
            </a:endParaRPr>
          </a:p>
          <a:p>
            <a:pPr algn="ctr"/>
            <a:r>
              <a:rPr lang="en-US" sz="2200" dirty="0">
                <a:latin typeface="Tw Cen MT" panose="020B0602020104020603" pitchFamily="34" charset="77"/>
              </a:rPr>
              <a:t>Biased results</a:t>
            </a:r>
          </a:p>
          <a:p>
            <a:pPr marL="380990" indent="-380990" algn="ctr">
              <a:buFont typeface="Arial" panose="020B0604020202020204" pitchFamily="34" charset="0"/>
              <a:buChar char="•"/>
            </a:pPr>
            <a:endParaRPr lang="en-US" sz="2200" dirty="0">
              <a:latin typeface="Tw Cen MT" panose="020B0602020104020603" pitchFamily="34" charset="77"/>
            </a:endParaRPr>
          </a:p>
          <a:p>
            <a:pPr marL="380990" indent="-380990" algn="ctr">
              <a:buFont typeface="Arial" panose="020B0604020202020204" pitchFamily="34" charset="0"/>
              <a:buChar char="•"/>
            </a:pPr>
            <a:endParaRPr lang="en-US" sz="2200" dirty="0">
              <a:latin typeface="Tw Cen MT" panose="020B0602020104020603" pitchFamily="34" charset="77"/>
            </a:endParaRPr>
          </a:p>
          <a:p>
            <a:pPr algn="ctr"/>
            <a:endParaRPr lang="en-US" sz="2200" dirty="0">
              <a:latin typeface="Tw Cen MT" panose="020B0602020104020603" pitchFamily="34" charset="77"/>
            </a:endParaRPr>
          </a:p>
          <a:p>
            <a:pPr algn="ctr"/>
            <a:r>
              <a:rPr lang="en-US" sz="2200" dirty="0">
                <a:latin typeface="Tw Cen MT" panose="020B0602020104020603" pitchFamily="34" charset="77"/>
              </a:rPr>
              <a:t>Draw wrong conclusions</a:t>
            </a:r>
          </a:p>
          <a:p>
            <a:pPr marL="380990" indent="-380990" algn="ctr">
              <a:buFont typeface="Arial" panose="020B0604020202020204" pitchFamily="34" charset="0"/>
              <a:buChar char="•"/>
            </a:pPr>
            <a:endParaRPr lang="en-US" sz="2200" dirty="0">
              <a:latin typeface="Tw Cen MT" panose="020B0602020104020603" pitchFamily="34" charset="77"/>
            </a:endParaRPr>
          </a:p>
        </p:txBody>
      </p:sp>
      <p:grpSp>
        <p:nvGrpSpPr>
          <p:cNvPr id="4" name="Group 3"/>
          <p:cNvGrpSpPr/>
          <p:nvPr/>
        </p:nvGrpSpPr>
        <p:grpSpPr>
          <a:xfrm>
            <a:off x="5638800" y="2331383"/>
            <a:ext cx="457200" cy="3544976"/>
            <a:chOff x="5638800" y="2258231"/>
            <a:chExt cx="457200" cy="3544976"/>
          </a:xfrm>
        </p:grpSpPr>
        <p:sp>
          <p:nvSpPr>
            <p:cNvPr id="3" name="Down Arrow 2"/>
            <p:cNvSpPr/>
            <p:nvPr/>
          </p:nvSpPr>
          <p:spPr>
            <a:xfrm>
              <a:off x="5638800" y="2258231"/>
              <a:ext cx="457200" cy="841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638800" y="3565749"/>
              <a:ext cx="457200" cy="841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5638800" y="4961959"/>
              <a:ext cx="457200" cy="841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56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1524000" y="5230636"/>
            <a:ext cx="914400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9222" y="6291072"/>
            <a:ext cx="1099310" cy="336913"/>
          </a:xfrm>
          <a:prstGeom prst="rect">
            <a:avLst/>
          </a:prstGeom>
        </p:spPr>
      </p:pic>
      <p:sp>
        <p:nvSpPr>
          <p:cNvPr id="5" name="Title 4">
            <a:extLst>
              <a:ext uri="{FF2B5EF4-FFF2-40B4-BE49-F238E27FC236}">
                <a16:creationId xmlns:a16="http://schemas.microsoft.com/office/drawing/2014/main" id="{18962DBE-6A99-7346-A072-44BB75551D11}"/>
              </a:ext>
            </a:extLst>
          </p:cNvPr>
          <p:cNvSpPr>
            <a:spLocks noGrp="1"/>
          </p:cNvSpPr>
          <p:nvPr>
            <p:ph type="title"/>
          </p:nvPr>
        </p:nvSpPr>
        <p:spPr>
          <a:xfrm>
            <a:off x="987552" y="1992593"/>
            <a:ext cx="10899653" cy="1362075"/>
          </a:xfrm>
        </p:spPr>
        <p:txBody>
          <a:bodyPr>
            <a:normAutofit/>
          </a:bodyPr>
          <a:lstStyle/>
          <a:p>
            <a:pPr algn="ctr"/>
            <a:r>
              <a:rPr lang="en-US" sz="4400" b="1" dirty="0">
                <a:solidFill>
                  <a:schemeClr val="accent1"/>
                </a:solidFill>
                <a:latin typeface="Tw Cen MT" panose="020B0602020104020603" pitchFamily="34" charset="77"/>
              </a:rPr>
              <a:t>PREOPERATIVE TESTOSTERONE STIMULATION EXAMPLE</a:t>
            </a:r>
          </a:p>
        </p:txBody>
      </p:sp>
      <p:pic>
        <p:nvPicPr>
          <p:cNvPr id="8" name="Picture 7">
            <a:extLst>
              <a:ext uri="{FF2B5EF4-FFF2-40B4-BE49-F238E27FC236}">
                <a16:creationId xmlns:a16="http://schemas.microsoft.com/office/drawing/2014/main" id="{1E79933B-CC16-6947-980E-547E53562938}"/>
              </a:ext>
            </a:extLst>
          </p:cNvPr>
          <p:cNvPicPr>
            <a:picLocks noChangeAspect="1"/>
          </p:cNvPicPr>
          <p:nvPr/>
        </p:nvPicPr>
        <p:blipFill>
          <a:blip r:embed="rId4"/>
          <a:stretch>
            <a:fillRect/>
          </a:stretch>
        </p:blipFill>
        <p:spPr>
          <a:xfrm>
            <a:off x="4086821" y="3788284"/>
            <a:ext cx="3351529" cy="1666657"/>
          </a:xfrm>
          <a:prstGeom prst="rect">
            <a:avLst/>
          </a:prstGeom>
        </p:spPr>
      </p:pic>
      <p:pic>
        <p:nvPicPr>
          <p:cNvPr id="13" name="Picture 12">
            <a:extLst>
              <a:ext uri="{FF2B5EF4-FFF2-40B4-BE49-F238E27FC236}">
                <a16:creationId xmlns:a16="http://schemas.microsoft.com/office/drawing/2014/main" id="{32333F2C-979E-8E46-98C4-6C3441B353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0" y="771789"/>
            <a:ext cx="1282548" cy="635805"/>
          </a:xfrm>
          <a:prstGeom prst="rect">
            <a:avLst/>
          </a:prstGeom>
        </p:spPr>
      </p:pic>
    </p:spTree>
    <p:extLst>
      <p:ext uri="{BB962C8B-B14F-4D97-AF65-F5344CB8AC3E}">
        <p14:creationId xmlns:p14="http://schemas.microsoft.com/office/powerpoint/2010/main" val="60365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591" y="691209"/>
            <a:ext cx="9893522" cy="857251"/>
          </a:xfrm>
        </p:spPr>
        <p:txBody>
          <a:bodyPr>
            <a:normAutofit/>
          </a:bodyPr>
          <a:lstStyle/>
          <a:p>
            <a:r>
              <a:rPr lang="en-US" b="1" dirty="0">
                <a:solidFill>
                  <a:schemeClr val="accent1"/>
                </a:solidFill>
                <a:latin typeface="Tw Cen MT" panose="020B0602020104020603" pitchFamily="34" charset="0"/>
              </a:rPr>
              <a:t>PRACTICE – HIS SURVEY  </a:t>
            </a:r>
          </a:p>
        </p:txBody>
      </p:sp>
      <p:sp>
        <p:nvSpPr>
          <p:cNvPr id="3" name="Text Placeholder 2"/>
          <p:cNvSpPr>
            <a:spLocks noGrp="1"/>
          </p:cNvSpPr>
          <p:nvPr>
            <p:ph idx="1"/>
          </p:nvPr>
        </p:nvSpPr>
        <p:spPr>
          <a:xfrm>
            <a:off x="286429" y="2019582"/>
            <a:ext cx="11295975" cy="3095469"/>
          </a:xfrm>
        </p:spPr>
        <p:txBody>
          <a:bodyPr>
            <a:noAutofit/>
          </a:bodyPr>
          <a:lstStyle/>
          <a:p>
            <a:pPr marL="0" indent="0">
              <a:buNone/>
            </a:pPr>
            <a:r>
              <a:rPr lang="en-US" sz="1800" b="1" dirty="0">
                <a:solidFill>
                  <a:schemeClr val="accent1"/>
                </a:solidFill>
                <a:latin typeface="Tw Cen MT" charset="0"/>
                <a:ea typeface="Tw Cen MT" charset="0"/>
                <a:cs typeface="Tw Cen MT" charset="0"/>
              </a:rPr>
              <a:t>		</a:t>
            </a:r>
            <a:r>
              <a:rPr lang="en-CA" sz="2000" dirty="0">
                <a:latin typeface="Tw Cen MT" panose="020B0602020104020603" pitchFamily="34" charset="0"/>
                <a:ea typeface="Calibri"/>
                <a:cs typeface="Arial" pitchFamily="34" charset="0"/>
              </a:rPr>
              <a:t>					</a:t>
            </a:r>
            <a:endParaRPr lang="en-CA" sz="1400" dirty="0">
              <a:latin typeface="Tw Cen MT" panose="020B0602020104020603" pitchFamily="34" charset="0"/>
              <a:ea typeface="Calibri"/>
              <a:cs typeface="Arial" pitchFamily="34" charset="0"/>
            </a:endParaRP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1524000" y="5230636"/>
            <a:ext cx="914400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7113" y="6382802"/>
            <a:ext cx="1049128" cy="331368"/>
          </a:xfrm>
          <a:prstGeom prst="rect">
            <a:avLst/>
          </a:prstGeom>
        </p:spPr>
      </p:pic>
      <p:pic>
        <p:nvPicPr>
          <p:cNvPr id="12" name="Picture 11">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073" y="764929"/>
            <a:ext cx="1264575" cy="567458"/>
          </a:xfrm>
          <a:prstGeom prst="rect">
            <a:avLst/>
          </a:prstGeom>
        </p:spPr>
      </p:pic>
      <p:pic>
        <p:nvPicPr>
          <p:cNvPr id="6" name="Picture 5">
            <a:extLst>
              <a:ext uri="{FF2B5EF4-FFF2-40B4-BE49-F238E27FC236}">
                <a16:creationId xmlns:a16="http://schemas.microsoft.com/office/drawing/2014/main" id="{4D807D6B-7D21-8C4C-8C75-7E2957472CBD}"/>
              </a:ext>
            </a:extLst>
          </p:cNvPr>
          <p:cNvPicPr>
            <a:picLocks noChangeAspect="1"/>
          </p:cNvPicPr>
          <p:nvPr/>
        </p:nvPicPr>
        <p:blipFill>
          <a:blip r:embed="rId5"/>
          <a:stretch>
            <a:fillRect/>
          </a:stretch>
        </p:blipFill>
        <p:spPr>
          <a:xfrm>
            <a:off x="1293142" y="1015782"/>
            <a:ext cx="7825459" cy="5844771"/>
          </a:xfrm>
          <a:prstGeom prst="rect">
            <a:avLst/>
          </a:prstGeom>
        </p:spPr>
      </p:pic>
    </p:spTree>
    <p:extLst>
      <p:ext uri="{BB962C8B-B14F-4D97-AF65-F5344CB8AC3E}">
        <p14:creationId xmlns:p14="http://schemas.microsoft.com/office/powerpoint/2010/main" val="186554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656" y="604736"/>
            <a:ext cx="9181013" cy="857251"/>
          </a:xfrm>
        </p:spPr>
        <p:txBody>
          <a:bodyPr>
            <a:normAutofit fontScale="90000"/>
          </a:bodyPr>
          <a:lstStyle/>
          <a:p>
            <a:r>
              <a:rPr lang="en-US" sz="4900" b="1" dirty="0">
                <a:solidFill>
                  <a:schemeClr val="accent1"/>
                </a:solidFill>
                <a:latin typeface="Tw Cen MT" panose="020B0602020104020603" pitchFamily="34" charset="0"/>
              </a:rPr>
              <a:t>CONTROVERSY</a:t>
            </a:r>
            <a:r>
              <a:rPr lang="en-US" sz="5867" b="1" dirty="0">
                <a:solidFill>
                  <a:schemeClr val="tx2"/>
                </a:solidFill>
                <a:latin typeface="Tw Cen MT" panose="020B0602020104020603" pitchFamily="34" charset="0"/>
              </a:rPr>
              <a:t>  </a:t>
            </a:r>
          </a:p>
        </p:txBody>
      </p:sp>
      <p:sp>
        <p:nvSpPr>
          <p:cNvPr id="3" name="Text Placeholder 2"/>
          <p:cNvSpPr>
            <a:spLocks noGrp="1"/>
          </p:cNvSpPr>
          <p:nvPr>
            <p:ph idx="1"/>
          </p:nvPr>
        </p:nvSpPr>
        <p:spPr>
          <a:xfrm>
            <a:off x="286429" y="2019582"/>
            <a:ext cx="11295975" cy="3095469"/>
          </a:xfrm>
        </p:spPr>
        <p:txBody>
          <a:bodyPr>
            <a:noAutofit/>
          </a:bodyPr>
          <a:lstStyle/>
          <a:p>
            <a:pPr marL="0" indent="0">
              <a:buNone/>
            </a:pPr>
            <a:r>
              <a:rPr lang="en-US" sz="1800" b="1" dirty="0">
                <a:solidFill>
                  <a:schemeClr val="accent1"/>
                </a:solidFill>
                <a:latin typeface="Tw Cen MT" charset="0"/>
                <a:ea typeface="Tw Cen MT" charset="0"/>
                <a:cs typeface="Tw Cen MT" charset="0"/>
              </a:rPr>
              <a:t>		</a:t>
            </a:r>
            <a:r>
              <a:rPr lang="en-CA" sz="2000" dirty="0">
                <a:latin typeface="Tw Cen MT" panose="020B0602020104020603" pitchFamily="34" charset="0"/>
                <a:ea typeface="Calibri"/>
                <a:cs typeface="Arial" pitchFamily="34" charset="0"/>
              </a:rPr>
              <a:t>					</a:t>
            </a:r>
            <a:endParaRPr lang="en-CA" sz="1400" dirty="0">
              <a:latin typeface="Tw Cen MT" panose="020B0602020104020603" pitchFamily="34" charset="0"/>
              <a:ea typeface="Calibri"/>
              <a:cs typeface="Arial" pitchFamily="34" charset="0"/>
            </a:endParaRP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1524000" y="5230636"/>
            <a:ext cx="914400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083" y="6333423"/>
            <a:ext cx="1049128" cy="325882"/>
          </a:xfrm>
          <a:prstGeom prst="rect">
            <a:avLst/>
          </a:prstGeom>
        </p:spPr>
      </p:pic>
      <p:pic>
        <p:nvPicPr>
          <p:cNvPr id="12" name="Picture 11">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8951" y="801210"/>
            <a:ext cx="1097547" cy="518079"/>
          </a:xfrm>
          <a:prstGeom prst="rect">
            <a:avLst/>
          </a:prstGeom>
        </p:spPr>
      </p:pic>
      <p:pic>
        <p:nvPicPr>
          <p:cNvPr id="5" name="Picture 4">
            <a:extLst>
              <a:ext uri="{FF2B5EF4-FFF2-40B4-BE49-F238E27FC236}">
                <a16:creationId xmlns:a16="http://schemas.microsoft.com/office/drawing/2014/main" id="{6D64A550-500D-3A47-8765-6448E8A1A0D7}"/>
              </a:ext>
            </a:extLst>
          </p:cNvPr>
          <p:cNvPicPr>
            <a:picLocks noChangeAspect="1"/>
          </p:cNvPicPr>
          <p:nvPr/>
        </p:nvPicPr>
        <p:blipFill>
          <a:blip r:embed="rId5"/>
          <a:stretch>
            <a:fillRect/>
          </a:stretch>
        </p:blipFill>
        <p:spPr>
          <a:xfrm>
            <a:off x="996656" y="604736"/>
            <a:ext cx="8708885" cy="6729593"/>
          </a:xfrm>
          <a:prstGeom prst="rect">
            <a:avLst/>
          </a:prstGeom>
        </p:spPr>
      </p:pic>
    </p:spTree>
    <p:extLst>
      <p:ext uri="{BB962C8B-B14F-4D97-AF65-F5344CB8AC3E}">
        <p14:creationId xmlns:p14="http://schemas.microsoft.com/office/powerpoint/2010/main" val="63427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126" y="591353"/>
            <a:ext cx="10972800" cy="857251"/>
          </a:xfrm>
        </p:spPr>
        <p:txBody>
          <a:bodyPr>
            <a:normAutofit/>
          </a:bodyPr>
          <a:lstStyle/>
          <a:p>
            <a:r>
              <a:rPr lang="en-US" b="1" dirty="0">
                <a:solidFill>
                  <a:srgbClr val="0E5670"/>
                </a:solidFill>
                <a:latin typeface="Tw Cen MT" panose="020B0602020104020603" pitchFamily="34" charset="0"/>
              </a:rPr>
              <a:t>CAUSE AND EFFECT  </a:t>
            </a:r>
          </a:p>
        </p:txBody>
      </p:sp>
      <p:sp>
        <p:nvSpPr>
          <p:cNvPr id="3" name="Text Placeholder 2"/>
          <p:cNvSpPr>
            <a:spLocks noGrp="1"/>
          </p:cNvSpPr>
          <p:nvPr>
            <p:ph idx="1"/>
          </p:nvPr>
        </p:nvSpPr>
        <p:spPr>
          <a:xfrm>
            <a:off x="286429" y="2019582"/>
            <a:ext cx="11295975" cy="3095469"/>
          </a:xfrm>
        </p:spPr>
        <p:txBody>
          <a:bodyPr>
            <a:noAutofit/>
          </a:bodyPr>
          <a:lstStyle/>
          <a:p>
            <a:pPr marL="0" indent="0">
              <a:buNone/>
            </a:pPr>
            <a:r>
              <a:rPr lang="en-US" sz="1800" b="1" dirty="0">
                <a:solidFill>
                  <a:schemeClr val="accent1"/>
                </a:solidFill>
                <a:latin typeface="Tw Cen MT" charset="0"/>
                <a:ea typeface="Tw Cen MT" charset="0"/>
                <a:cs typeface="Tw Cen MT" charset="0"/>
              </a:rPr>
              <a:t>		</a:t>
            </a:r>
            <a:r>
              <a:rPr lang="en-CA" sz="2000" dirty="0">
                <a:latin typeface="Tw Cen MT" panose="020B0602020104020603" pitchFamily="34" charset="0"/>
                <a:ea typeface="Calibri"/>
                <a:cs typeface="Arial" pitchFamily="34" charset="0"/>
              </a:rPr>
              <a:t>					</a:t>
            </a:r>
            <a:endParaRPr lang="en-CA" sz="1400" dirty="0">
              <a:latin typeface="Tw Cen MT" panose="020B0602020104020603" pitchFamily="34" charset="0"/>
              <a:ea typeface="Calibri"/>
              <a:cs typeface="Arial" pitchFamily="34" charset="0"/>
            </a:endParaRP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3759" y="6253632"/>
            <a:ext cx="1145167" cy="368234"/>
          </a:xfrm>
          <a:prstGeom prst="rect">
            <a:avLst/>
          </a:prstGeom>
        </p:spPr>
      </p:pic>
      <p:pic>
        <p:nvPicPr>
          <p:cNvPr id="12" name="Picture 11">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0192" y="862333"/>
            <a:ext cx="926306" cy="456956"/>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F0A0F55A-0DCB-EE47-9520-4CD7743B8521}"/>
              </a:ext>
            </a:extLst>
          </p:cNvPr>
          <p:cNvPicPr>
            <a:picLocks noChangeAspect="1"/>
          </p:cNvPicPr>
          <p:nvPr/>
        </p:nvPicPr>
        <p:blipFill>
          <a:blip r:embed="rId5"/>
          <a:stretch>
            <a:fillRect/>
          </a:stretch>
        </p:blipFill>
        <p:spPr>
          <a:xfrm>
            <a:off x="1006126" y="2009196"/>
            <a:ext cx="9528313" cy="197298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740972F-1308-7745-BA3B-4417E0EDDDB8}"/>
              </a:ext>
            </a:extLst>
          </p:cNvPr>
          <p:cNvPicPr>
            <a:picLocks noChangeAspect="1"/>
          </p:cNvPicPr>
          <p:nvPr/>
        </p:nvPicPr>
        <p:blipFill>
          <a:blip r:embed="rId6"/>
          <a:stretch>
            <a:fillRect/>
          </a:stretch>
        </p:blipFill>
        <p:spPr>
          <a:xfrm>
            <a:off x="1378036" y="4254521"/>
            <a:ext cx="3297714" cy="1999111"/>
          </a:xfrm>
          <a:prstGeom prst="rect">
            <a:avLst/>
          </a:prstGeom>
        </p:spPr>
      </p:pic>
      <p:pic>
        <p:nvPicPr>
          <p:cNvPr id="18" name="Picture 17" descr="Background pattern&#10;&#10;Description automatically generated">
            <a:extLst>
              <a:ext uri="{FF2B5EF4-FFF2-40B4-BE49-F238E27FC236}">
                <a16:creationId xmlns:a16="http://schemas.microsoft.com/office/drawing/2014/main" id="{1FB48E9B-DED6-A94E-8CF4-8E8ED1D9AC6F}"/>
              </a:ext>
            </a:extLst>
          </p:cNvPr>
          <p:cNvPicPr>
            <a:picLocks noChangeAspect="1"/>
          </p:cNvPicPr>
          <p:nvPr/>
        </p:nvPicPr>
        <p:blipFill>
          <a:blip r:embed="rId7"/>
          <a:stretch>
            <a:fillRect/>
          </a:stretch>
        </p:blipFill>
        <p:spPr>
          <a:xfrm>
            <a:off x="5327045" y="4254521"/>
            <a:ext cx="3389008" cy="1972988"/>
          </a:xfrm>
          <a:prstGeom prst="rect">
            <a:avLst/>
          </a:prstGeom>
        </p:spPr>
      </p:pic>
    </p:spTree>
    <p:extLst>
      <p:ext uri="{BB962C8B-B14F-4D97-AF65-F5344CB8AC3E}">
        <p14:creationId xmlns:p14="http://schemas.microsoft.com/office/powerpoint/2010/main" val="80388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154262" y="1975255"/>
            <a:ext cx="11295975" cy="3095469"/>
          </a:xfrm>
        </p:spPr>
        <p:txBody>
          <a:bodyPr>
            <a:noAutofit/>
          </a:bodyPr>
          <a:lstStyle/>
          <a:p>
            <a:pPr marL="0" indent="0">
              <a:buNone/>
            </a:pPr>
            <a:r>
              <a:rPr lang="en-US" sz="1800" b="1" dirty="0">
                <a:solidFill>
                  <a:schemeClr val="accent1"/>
                </a:solidFill>
                <a:latin typeface="Tw Cen MT" charset="0"/>
                <a:ea typeface="Tw Cen MT" charset="0"/>
                <a:cs typeface="Tw Cen MT" charset="0"/>
              </a:rPr>
              <a:t>		</a:t>
            </a:r>
            <a:r>
              <a:rPr lang="en-CA" sz="2000" dirty="0">
                <a:latin typeface="Tw Cen MT" panose="020B0602020104020603" pitchFamily="34" charset="0"/>
                <a:ea typeface="Calibri"/>
                <a:cs typeface="Arial" pitchFamily="34" charset="0"/>
              </a:rPr>
              <a:t>					</a:t>
            </a:r>
            <a:endParaRPr lang="en-CA" sz="1400" dirty="0">
              <a:latin typeface="Tw Cen MT" panose="020B0602020104020603" pitchFamily="34" charset="0"/>
              <a:ea typeface="Calibri"/>
              <a:cs typeface="Arial" pitchFamily="34" charset="0"/>
            </a:endParaRPr>
          </a:p>
        </p:txBody>
      </p:sp>
      <p:cxnSp>
        <p:nvCxnSpPr>
          <p:cNvPr id="9" name="Straight Connector 8"/>
          <p:cNvCxnSpPr>
            <a:cxnSpLocks/>
          </p:cNvCxnSpPr>
          <p:nvPr/>
        </p:nvCxnSpPr>
        <p:spPr>
          <a:xfrm>
            <a:off x="0" y="1414759"/>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1524000" y="5230636"/>
            <a:ext cx="914400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DB3635-4507-5347-89A8-678E56E0C216}"/>
              </a:ext>
            </a:extLst>
          </p:cNvPr>
          <p:cNvSpPr/>
          <p:nvPr/>
        </p:nvSpPr>
        <p:spPr>
          <a:xfrm>
            <a:off x="5883966" y="6357690"/>
            <a:ext cx="4479236" cy="400110"/>
          </a:xfrm>
          <a:prstGeom prst="rect">
            <a:avLst/>
          </a:prstGeom>
        </p:spPr>
        <p:txBody>
          <a:bodyPr wrap="square">
            <a:spAutoFit/>
          </a:bodyPr>
          <a:lstStyle/>
          <a:p>
            <a:r>
              <a:rPr lang="en-CA" sz="2000" b="1" dirty="0">
                <a:solidFill>
                  <a:srgbClr val="1580A8"/>
                </a:solidFill>
                <a:latin typeface="Tw Cen MT" panose="020B0602020104020603" pitchFamily="34" charset="77"/>
                <a:ea typeface="ArialUnicodeMS" panose="020B0604020202020204" pitchFamily="34" charset="-128"/>
              </a:rPr>
              <a:t>Li B, Braga LH et al. JPU 2019</a:t>
            </a:r>
            <a:endParaRPr lang="en-CA" sz="2000" b="1" dirty="0">
              <a:solidFill>
                <a:srgbClr val="1580A8"/>
              </a:solidFill>
              <a:latin typeface="Tw Cen MT" panose="020B0602020104020603" pitchFamily="34" charset="77"/>
            </a:endParaRPr>
          </a:p>
        </p:txBody>
      </p:sp>
      <p:sp>
        <p:nvSpPr>
          <p:cNvPr id="2" name="TextBox 1"/>
          <p:cNvSpPr txBox="1"/>
          <p:nvPr/>
        </p:nvSpPr>
        <p:spPr>
          <a:xfrm>
            <a:off x="1104512" y="528867"/>
            <a:ext cx="7363627" cy="830997"/>
          </a:xfrm>
          <a:prstGeom prst="rect">
            <a:avLst/>
          </a:prstGeom>
          <a:noFill/>
        </p:spPr>
        <p:txBody>
          <a:bodyPr wrap="square" rtlCol="0">
            <a:spAutoFit/>
          </a:bodyPr>
          <a:lstStyle/>
          <a:p>
            <a:r>
              <a:rPr lang="en-US" sz="4800" b="1" dirty="0">
                <a:solidFill>
                  <a:srgbClr val="0E5670"/>
                </a:solidFill>
                <a:latin typeface="Tw Cen MT" charset="0"/>
                <a:ea typeface="Tw Cen MT" charset="0"/>
                <a:cs typeface="Tw Cen MT" charset="0"/>
              </a:rPr>
              <a:t>STUDY DESIGN</a:t>
            </a:r>
          </a:p>
        </p:txBody>
      </p:sp>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685692"/>
            <a:ext cx="9144000" cy="4519027"/>
          </a:xfrm>
          <a:prstGeom prst="rect">
            <a:avLst/>
          </a:prstGeom>
          <a:noFill/>
          <a:ln>
            <a:noFill/>
          </a:ln>
        </p:spPr>
      </p:pic>
      <p:pic>
        <p:nvPicPr>
          <p:cNvPr id="11" name="Picture 10">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7992" y="688288"/>
            <a:ext cx="1212555" cy="616681"/>
          </a:xfrm>
          <a:prstGeom prst="rect">
            <a:avLst/>
          </a:prstGeom>
        </p:spPr>
      </p:pic>
      <p:sp>
        <p:nvSpPr>
          <p:cNvPr id="5" name="Oval 4">
            <a:extLst>
              <a:ext uri="{FF2B5EF4-FFF2-40B4-BE49-F238E27FC236}">
                <a16:creationId xmlns:a16="http://schemas.microsoft.com/office/drawing/2014/main" id="{27305C9B-9E80-5C40-B115-93CABA62E485}"/>
              </a:ext>
            </a:extLst>
          </p:cNvPr>
          <p:cNvSpPr/>
          <p:nvPr/>
        </p:nvSpPr>
        <p:spPr>
          <a:xfrm>
            <a:off x="8468139" y="5383607"/>
            <a:ext cx="499077" cy="450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9D9648C-B1DA-424D-816A-EDEBDB0083CD}"/>
              </a:ext>
            </a:extLst>
          </p:cNvPr>
          <p:cNvSpPr/>
          <p:nvPr/>
        </p:nvSpPr>
        <p:spPr>
          <a:xfrm>
            <a:off x="8600661" y="3297657"/>
            <a:ext cx="499077" cy="450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7B5AD3E-291B-424B-86F6-D7453EB9CA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9342" y="6357690"/>
            <a:ext cx="956717" cy="283328"/>
          </a:xfrm>
          <a:prstGeom prst="rect">
            <a:avLst/>
          </a:prstGeom>
        </p:spPr>
      </p:pic>
    </p:spTree>
    <p:extLst>
      <p:ext uri="{BB962C8B-B14F-4D97-AF65-F5344CB8AC3E}">
        <p14:creationId xmlns:p14="http://schemas.microsoft.com/office/powerpoint/2010/main" val="165029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D0F2202-8EA5-3843-B5D0-8C94F5C96919}"/>
              </a:ext>
            </a:extLst>
          </p:cNvPr>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2" name="Rectangle 1">
            <a:extLst>
              <a:ext uri="{FF2B5EF4-FFF2-40B4-BE49-F238E27FC236}">
                <a16:creationId xmlns:a16="http://schemas.microsoft.com/office/drawing/2014/main" id="{20BCDD97-5816-CD46-804C-35DDF3D23C61}"/>
              </a:ext>
            </a:extLst>
          </p:cNvPr>
          <p:cNvSpPr/>
          <p:nvPr/>
        </p:nvSpPr>
        <p:spPr>
          <a:xfrm>
            <a:off x="889825" y="750294"/>
            <a:ext cx="11174159" cy="707886"/>
          </a:xfrm>
          <a:prstGeom prst="rect">
            <a:avLst/>
          </a:prstGeom>
        </p:spPr>
        <p:txBody>
          <a:bodyPr wrap="square">
            <a:spAutoFit/>
          </a:bodyPr>
          <a:lstStyle/>
          <a:p>
            <a:r>
              <a:rPr lang="en-US" sz="4000" b="1" dirty="0">
                <a:solidFill>
                  <a:srgbClr val="0E5670"/>
                </a:solidFill>
                <a:latin typeface="Tw Cen MT" panose="020B0602020104020603" pitchFamily="34" charset="0"/>
              </a:rPr>
              <a:t>CONFOUNDING BY INDICATION - SELECTION BIAS </a:t>
            </a:r>
            <a:endParaRPr lang="en-US" sz="4000" dirty="0">
              <a:solidFill>
                <a:srgbClr val="0E5670"/>
              </a:solidFill>
            </a:endParaRPr>
          </a:p>
        </p:txBody>
      </p:sp>
      <p:sp>
        <p:nvSpPr>
          <p:cNvPr id="4" name="TextBox 3"/>
          <p:cNvSpPr txBox="1"/>
          <p:nvPr/>
        </p:nvSpPr>
        <p:spPr>
          <a:xfrm>
            <a:off x="880889" y="1707297"/>
            <a:ext cx="10430221" cy="4893647"/>
          </a:xfrm>
          <a:prstGeom prst="rect">
            <a:avLst/>
          </a:prstGeom>
          <a:noFill/>
        </p:spPr>
        <p:txBody>
          <a:bodyPr wrap="square" rtlCol="0">
            <a:spAutoFit/>
          </a:bodyPr>
          <a:lstStyle/>
          <a:p>
            <a:pPr marL="457189" indent="-457189">
              <a:buFont typeface="Arial"/>
              <a:buChar char="•"/>
            </a:pPr>
            <a:r>
              <a:rPr lang="en-US" sz="2400" dirty="0">
                <a:latin typeface="Tw Cen MT" panose="020B0602020104020603" pitchFamily="34" charset="77"/>
              </a:rPr>
              <a:t>Severity of hypospadias </a:t>
            </a:r>
            <a:r>
              <a:rPr lang="mr-IN" sz="2400" dirty="0">
                <a:latin typeface="Tw Cen MT" panose="020B0602020104020603" pitchFamily="34" charset="77"/>
              </a:rPr>
              <a:t>–</a:t>
            </a:r>
            <a:r>
              <a:rPr lang="en-US" sz="2400" dirty="0">
                <a:latin typeface="Tw Cen MT" panose="020B0602020104020603" pitchFamily="34" charset="77"/>
              </a:rPr>
              <a:t> known risk factor for complications</a:t>
            </a:r>
          </a:p>
          <a:p>
            <a:pPr marL="1066773" lvl="1" indent="-457189">
              <a:buFont typeface="Arial"/>
              <a:buChar char="•"/>
            </a:pPr>
            <a:r>
              <a:rPr lang="en-US" sz="2400" dirty="0">
                <a:latin typeface="Tw Cen MT" panose="020B0602020104020603" pitchFamily="34" charset="77"/>
              </a:rPr>
              <a:t>The more proximal the defect </a:t>
            </a:r>
            <a:r>
              <a:rPr lang="mr-IN" sz="2400" dirty="0">
                <a:latin typeface="Tw Cen MT" panose="020B0602020104020603" pitchFamily="34" charset="77"/>
              </a:rPr>
              <a:t>–</a:t>
            </a:r>
            <a:r>
              <a:rPr lang="en-US" sz="2400" dirty="0">
                <a:latin typeface="Tw Cen MT" panose="020B0602020104020603" pitchFamily="34" charset="77"/>
              </a:rPr>
              <a:t> the higher the complication rate</a:t>
            </a:r>
          </a:p>
          <a:p>
            <a:pPr marL="457189" indent="-457189">
              <a:buFont typeface="Arial"/>
              <a:buChar char="•"/>
            </a:pPr>
            <a:endParaRPr lang="en-US" sz="2400" dirty="0">
              <a:latin typeface="Tw Cen MT" panose="020B0602020104020603" pitchFamily="34" charset="77"/>
            </a:endParaRPr>
          </a:p>
          <a:p>
            <a:pPr marL="457189" indent="-457189">
              <a:buFont typeface="Arial"/>
              <a:buChar char="•"/>
            </a:pPr>
            <a:r>
              <a:rPr lang="en-US" sz="2400" dirty="0">
                <a:latin typeface="Tw Cen MT" panose="020B0602020104020603" pitchFamily="34" charset="77"/>
              </a:rPr>
              <a:t>Proximal cases </a:t>
            </a:r>
            <a:r>
              <a:rPr lang="mr-IN" sz="2400" dirty="0">
                <a:latin typeface="Tw Cen MT" panose="020B0602020104020603" pitchFamily="34" charset="77"/>
              </a:rPr>
              <a:t>–</a:t>
            </a:r>
            <a:r>
              <a:rPr lang="en-US" sz="2400" dirty="0">
                <a:latin typeface="Tw Cen MT" panose="020B0602020104020603" pitchFamily="34" charset="77"/>
              </a:rPr>
              <a:t> more likely to have “small penis” </a:t>
            </a:r>
            <a:r>
              <a:rPr lang="mr-IN" sz="2400" dirty="0">
                <a:latin typeface="Tw Cen MT" panose="020B0602020104020603" pitchFamily="34" charset="77"/>
              </a:rPr>
              <a:t>–</a:t>
            </a:r>
            <a:r>
              <a:rPr lang="en-US" sz="2400" dirty="0">
                <a:latin typeface="Tw Cen MT" panose="020B0602020104020603" pitchFamily="34" charset="77"/>
              </a:rPr>
              <a:t> more likely to receive testosterone stimulation </a:t>
            </a:r>
          </a:p>
          <a:p>
            <a:pPr marL="457189" indent="-457189">
              <a:buFont typeface="Arial"/>
              <a:buChar char="•"/>
            </a:pPr>
            <a:endParaRPr lang="en-US" sz="2400" b="1" dirty="0">
              <a:solidFill>
                <a:srgbClr val="66ACC7"/>
              </a:solidFill>
              <a:latin typeface="Tw Cen MT" panose="020B0602020104020603" pitchFamily="34" charset="77"/>
            </a:endParaRPr>
          </a:p>
          <a:p>
            <a:pPr marL="914389" lvl="1" indent="-457189">
              <a:buFont typeface="Arial"/>
              <a:buChar char="•"/>
            </a:pPr>
            <a:r>
              <a:rPr lang="en-US" sz="2400" b="1" dirty="0">
                <a:solidFill>
                  <a:srgbClr val="66ACC7"/>
                </a:solidFill>
                <a:latin typeface="Tw Cen MT" panose="020B0602020104020603" pitchFamily="34" charset="77"/>
              </a:rPr>
              <a:t>Confounding by indication - </a:t>
            </a:r>
            <a:r>
              <a:rPr lang="en-US" sz="2400" dirty="0">
                <a:latin typeface="Tw Cen MT" panose="020B0602020104020603" pitchFamily="34" charset="77"/>
              </a:rPr>
              <a:t>biased association btw exposure (PTS) and outcome (complications) in which pts are allocated to a treatment group based on their baseline characteristics. </a:t>
            </a:r>
            <a:endParaRPr lang="en-US" sz="2400" b="1" dirty="0">
              <a:solidFill>
                <a:srgbClr val="66ACC7"/>
              </a:solidFill>
              <a:latin typeface="Tw Cen MT" panose="020B0602020104020603" pitchFamily="34" charset="77"/>
            </a:endParaRPr>
          </a:p>
          <a:p>
            <a:pPr marL="457189" indent="-457189">
              <a:buFont typeface="Arial"/>
              <a:buChar char="•"/>
            </a:pPr>
            <a:endParaRPr lang="en-US" sz="2400" b="1" dirty="0">
              <a:solidFill>
                <a:schemeClr val="accent4"/>
              </a:solidFill>
              <a:latin typeface="Tw Cen MT" panose="020B0602020104020603" pitchFamily="34" charset="77"/>
            </a:endParaRPr>
          </a:p>
          <a:p>
            <a:pPr marL="457189" indent="-457189">
              <a:buFont typeface="Arial"/>
              <a:buChar char="•"/>
            </a:pPr>
            <a:r>
              <a:rPr lang="en-US" sz="2400" dirty="0">
                <a:latin typeface="Tw Cen MT" panose="020B0602020104020603" pitchFamily="34" charset="77"/>
              </a:rPr>
              <a:t>This selection bias can only be reduced with randomization – probably explains the difference in the treatment effect estimates btw observational studies vs RCTs</a:t>
            </a:r>
          </a:p>
        </p:txBody>
      </p:sp>
      <p:pic>
        <p:nvPicPr>
          <p:cNvPr id="6" name="Picture 5">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4783" y="6270697"/>
            <a:ext cx="1004189" cy="330247"/>
          </a:xfrm>
          <a:prstGeom prst="rect">
            <a:avLst/>
          </a:prstGeom>
        </p:spPr>
      </p:pic>
    </p:spTree>
    <p:extLst>
      <p:ext uri="{BB962C8B-B14F-4D97-AF65-F5344CB8AC3E}">
        <p14:creationId xmlns:p14="http://schemas.microsoft.com/office/powerpoint/2010/main" val="1751518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1524000" y="5230636"/>
            <a:ext cx="914400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8962DBE-6A99-7346-A072-44BB75551D11}"/>
              </a:ext>
            </a:extLst>
          </p:cNvPr>
          <p:cNvSpPr>
            <a:spLocks noGrp="1"/>
          </p:cNvSpPr>
          <p:nvPr>
            <p:ph type="title"/>
          </p:nvPr>
        </p:nvSpPr>
        <p:spPr>
          <a:xfrm>
            <a:off x="1026696" y="471409"/>
            <a:ext cx="9438993" cy="1000125"/>
          </a:xfrm>
          <a:ln>
            <a:noFill/>
          </a:ln>
        </p:spPr>
        <p:txBody>
          <a:bodyPr>
            <a:noAutofit/>
          </a:bodyPr>
          <a:lstStyle/>
          <a:p>
            <a:r>
              <a:rPr lang="en-US" sz="4400" b="1" dirty="0">
                <a:solidFill>
                  <a:schemeClr val="accent1"/>
                </a:solidFill>
                <a:latin typeface="Tw Cen MT" panose="020B0602020104020603" pitchFamily="34" charset="77"/>
              </a:rPr>
              <a:t>PENILE BLOCK VS. CAUDAL EXAMPLE </a:t>
            </a:r>
          </a:p>
        </p:txBody>
      </p:sp>
      <p:pic>
        <p:nvPicPr>
          <p:cNvPr id="8" name="Picture 7">
            <a:extLst>
              <a:ext uri="{FF2B5EF4-FFF2-40B4-BE49-F238E27FC236}">
                <a16:creationId xmlns:a16="http://schemas.microsoft.com/office/drawing/2014/main" id="{11315075-65CC-3D49-AB4C-C594D6F37C22}"/>
              </a:ext>
            </a:extLst>
          </p:cNvPr>
          <p:cNvPicPr>
            <a:picLocks noChangeAspect="1"/>
          </p:cNvPicPr>
          <p:nvPr/>
        </p:nvPicPr>
        <p:blipFill>
          <a:blip r:embed="rId3"/>
          <a:stretch>
            <a:fillRect/>
          </a:stretch>
        </p:blipFill>
        <p:spPr>
          <a:xfrm>
            <a:off x="5300198" y="3939266"/>
            <a:ext cx="2490919" cy="1676809"/>
          </a:xfrm>
          <a:prstGeom prst="rect">
            <a:avLst/>
          </a:prstGeom>
        </p:spPr>
      </p:pic>
      <p:pic>
        <p:nvPicPr>
          <p:cNvPr id="13" name="Picture 12">
            <a:extLst>
              <a:ext uri="{FF2B5EF4-FFF2-40B4-BE49-F238E27FC236}">
                <a16:creationId xmlns:a16="http://schemas.microsoft.com/office/drawing/2014/main" id="{20A20BB6-3FD8-C347-9594-0217D7F1D3B1}"/>
              </a:ext>
            </a:extLst>
          </p:cNvPr>
          <p:cNvPicPr>
            <a:picLocks noChangeAspect="1"/>
          </p:cNvPicPr>
          <p:nvPr/>
        </p:nvPicPr>
        <p:blipFill>
          <a:blip r:embed="rId4"/>
          <a:stretch>
            <a:fillRect/>
          </a:stretch>
        </p:blipFill>
        <p:spPr>
          <a:xfrm>
            <a:off x="1605840" y="3938891"/>
            <a:ext cx="2490919" cy="1676803"/>
          </a:xfrm>
          <a:prstGeom prst="rect">
            <a:avLst/>
          </a:prstGeom>
        </p:spPr>
      </p:pic>
      <p:pic>
        <p:nvPicPr>
          <p:cNvPr id="7" name="Picture 6">
            <a:extLst>
              <a:ext uri="{FF2B5EF4-FFF2-40B4-BE49-F238E27FC236}">
                <a16:creationId xmlns:a16="http://schemas.microsoft.com/office/drawing/2014/main" id="{A7B5AD3E-291B-424B-86F6-D7453EB9CA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5578" y="6395962"/>
            <a:ext cx="854056" cy="243411"/>
          </a:xfrm>
          <a:prstGeom prst="rect">
            <a:avLst/>
          </a:prstGeom>
        </p:spPr>
      </p:pic>
      <p:pic>
        <p:nvPicPr>
          <p:cNvPr id="11" name="Picture 10">
            <a:extLst>
              <a:ext uri="{FF2B5EF4-FFF2-40B4-BE49-F238E27FC236}">
                <a16:creationId xmlns:a16="http://schemas.microsoft.com/office/drawing/2014/main" id="{32333F2C-979E-8E46-98C4-6C3441B353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6777" y="786384"/>
            <a:ext cx="1292857" cy="569897"/>
          </a:xfrm>
          <a:prstGeom prst="rect">
            <a:avLst/>
          </a:prstGeom>
        </p:spPr>
      </p:pic>
      <p:sp>
        <p:nvSpPr>
          <p:cNvPr id="2" name="TextBox 1">
            <a:extLst>
              <a:ext uri="{FF2B5EF4-FFF2-40B4-BE49-F238E27FC236}">
                <a16:creationId xmlns:a16="http://schemas.microsoft.com/office/drawing/2014/main" id="{8F9D0D62-1BCE-AD41-977C-280048C784C6}"/>
              </a:ext>
            </a:extLst>
          </p:cNvPr>
          <p:cNvSpPr txBox="1"/>
          <p:nvPr/>
        </p:nvSpPr>
        <p:spPr>
          <a:xfrm>
            <a:off x="1026696" y="2117407"/>
            <a:ext cx="6764421" cy="1384995"/>
          </a:xfrm>
          <a:prstGeom prst="rect">
            <a:avLst/>
          </a:prstGeom>
          <a:noFill/>
        </p:spPr>
        <p:txBody>
          <a:bodyPr wrap="square" rtlCol="0">
            <a:spAutoFit/>
          </a:bodyPr>
          <a:lstStyle/>
          <a:p>
            <a:pPr marL="380990" indent="-380990">
              <a:buFont typeface="Arial" panose="020B0604020202020204" pitchFamily="34" charset="0"/>
              <a:buChar char="•"/>
            </a:pPr>
            <a:r>
              <a:rPr lang="en-US" sz="2800" dirty="0">
                <a:latin typeface="Tw Cen MT" panose="020B0602020104020603" pitchFamily="34" charset="77"/>
              </a:rPr>
              <a:t>Thus far, 12 studies with conflicting results</a:t>
            </a:r>
          </a:p>
          <a:p>
            <a:endParaRPr lang="en-US" sz="2800" dirty="0">
              <a:latin typeface="Tw Cen MT" panose="020B0602020104020603" pitchFamily="34" charset="77"/>
            </a:endParaRPr>
          </a:p>
          <a:p>
            <a:pPr marL="380990" indent="-380990">
              <a:buFont typeface="Arial" panose="020B0604020202020204" pitchFamily="34" charset="0"/>
              <a:buChar char="•"/>
            </a:pPr>
            <a:r>
              <a:rPr lang="en-US" sz="2800" dirty="0">
                <a:latin typeface="Tw Cen MT" panose="020B0602020104020603" pitchFamily="34" charset="77"/>
              </a:rPr>
              <a:t>What is the reason for that?</a:t>
            </a:r>
          </a:p>
        </p:txBody>
      </p:sp>
    </p:spTree>
    <p:extLst>
      <p:ext uri="{BB962C8B-B14F-4D97-AF65-F5344CB8AC3E}">
        <p14:creationId xmlns:p14="http://schemas.microsoft.com/office/powerpoint/2010/main" val="48155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55" y="618636"/>
            <a:ext cx="9829045" cy="857251"/>
          </a:xfrm>
        </p:spPr>
        <p:txBody>
          <a:bodyPr>
            <a:normAutofit/>
          </a:bodyPr>
          <a:lstStyle/>
          <a:p>
            <a:r>
              <a:rPr lang="en-US" b="1" dirty="0">
                <a:solidFill>
                  <a:schemeClr val="accent1"/>
                </a:solidFill>
                <a:latin typeface="Tw Cen MT" panose="020B0602020104020603" pitchFamily="34" charset="0"/>
              </a:rPr>
              <a:t>CONFLICTING EVIDENCE  </a:t>
            </a:r>
          </a:p>
        </p:txBody>
      </p:sp>
      <p:sp>
        <p:nvSpPr>
          <p:cNvPr id="3" name="Text Placeholder 2"/>
          <p:cNvSpPr>
            <a:spLocks noGrp="1"/>
          </p:cNvSpPr>
          <p:nvPr>
            <p:ph idx="1"/>
          </p:nvPr>
        </p:nvSpPr>
        <p:spPr>
          <a:xfrm>
            <a:off x="286429" y="2019582"/>
            <a:ext cx="11295975" cy="3095469"/>
          </a:xfrm>
        </p:spPr>
        <p:txBody>
          <a:bodyPr>
            <a:noAutofit/>
          </a:bodyPr>
          <a:lstStyle/>
          <a:p>
            <a:pPr marL="0" indent="0">
              <a:buNone/>
            </a:pPr>
            <a:r>
              <a:rPr lang="en-US" sz="1800" b="1" dirty="0">
                <a:solidFill>
                  <a:schemeClr val="accent1"/>
                </a:solidFill>
                <a:latin typeface="Tw Cen MT" charset="0"/>
                <a:ea typeface="Tw Cen MT" charset="0"/>
                <a:cs typeface="Tw Cen MT" charset="0"/>
              </a:rPr>
              <a:t>		</a:t>
            </a:r>
            <a:r>
              <a:rPr lang="en-CA" sz="2000" dirty="0">
                <a:latin typeface="Tw Cen MT" panose="020B0602020104020603" pitchFamily="34" charset="0"/>
                <a:ea typeface="Calibri"/>
                <a:cs typeface="Arial" pitchFamily="34" charset="0"/>
              </a:rPr>
              <a:t>					</a:t>
            </a:r>
            <a:endParaRPr lang="en-CA" sz="1400" dirty="0">
              <a:latin typeface="Tw Cen MT" panose="020B0602020104020603" pitchFamily="34" charset="0"/>
              <a:ea typeface="Calibri"/>
              <a:cs typeface="Arial" pitchFamily="34" charset="0"/>
            </a:endParaRP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1524000" y="5230636"/>
            <a:ext cx="914400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7070" y="6309965"/>
            <a:ext cx="934991" cy="286935"/>
          </a:xfrm>
          <a:prstGeom prst="rect">
            <a:avLst/>
          </a:prstGeom>
        </p:spPr>
      </p:pic>
      <p:pic>
        <p:nvPicPr>
          <p:cNvPr id="12" name="Picture 11">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7061" y="718227"/>
            <a:ext cx="1329438" cy="601061"/>
          </a:xfrm>
          <a:prstGeom prst="rect">
            <a:avLst/>
          </a:prstGeom>
        </p:spPr>
      </p:pic>
      <p:sp>
        <p:nvSpPr>
          <p:cNvPr id="5" name="TextBox 4">
            <a:extLst>
              <a:ext uri="{FF2B5EF4-FFF2-40B4-BE49-F238E27FC236}">
                <a16:creationId xmlns:a16="http://schemas.microsoft.com/office/drawing/2014/main" id="{B0AB564D-B135-024D-8C65-0D254AF12B99}"/>
              </a:ext>
            </a:extLst>
          </p:cNvPr>
          <p:cNvSpPr txBox="1"/>
          <p:nvPr/>
        </p:nvSpPr>
        <p:spPr>
          <a:xfrm>
            <a:off x="1032274" y="4299346"/>
            <a:ext cx="11111248" cy="1938992"/>
          </a:xfrm>
          <a:prstGeom prst="rect">
            <a:avLst/>
          </a:prstGeom>
          <a:noFill/>
        </p:spPr>
        <p:txBody>
          <a:bodyPr wrap="square" rtlCol="0">
            <a:spAutoFit/>
          </a:bodyPr>
          <a:lstStyle/>
          <a:p>
            <a:pPr marL="457189" indent="-457189">
              <a:buFont typeface="Arial"/>
              <a:buChar char="•"/>
            </a:pPr>
            <a:r>
              <a:rPr lang="en-US" sz="2800" dirty="0">
                <a:latin typeface="Tw Cen MT" charset="0"/>
              </a:rPr>
              <a:t>Based on low quality evidence – has stopped using caudal</a:t>
            </a:r>
          </a:p>
          <a:p>
            <a:pPr marL="457189" indent="-457189">
              <a:buFont typeface="Arial"/>
              <a:buChar char="•"/>
            </a:pPr>
            <a:endParaRPr lang="en-US" sz="2800" dirty="0">
              <a:latin typeface="Tw Cen MT" charset="0"/>
            </a:endParaRPr>
          </a:p>
          <a:p>
            <a:pPr marL="457189" indent="-457189">
              <a:buFont typeface="Arial"/>
              <a:buChar char="•"/>
            </a:pPr>
            <a:r>
              <a:rPr lang="en-US" sz="2800" dirty="0">
                <a:latin typeface="Tw Cen MT" charset="0"/>
              </a:rPr>
              <a:t>Justification – not possible to conduct an RCT </a:t>
            </a:r>
            <a:r>
              <a:rPr lang="en-US" sz="3200" b="1" dirty="0">
                <a:latin typeface="Tw Cen MT" panose="020B0602020104020603" pitchFamily="34" charset="77"/>
              </a:rPr>
              <a:t>	 </a:t>
            </a:r>
          </a:p>
          <a:p>
            <a:r>
              <a:rPr lang="en-US" sz="3200" b="1" dirty="0">
                <a:latin typeface="Tw Cen MT" panose="020B0602020104020603" pitchFamily="34" charset="77"/>
              </a:rPr>
              <a:t>		</a:t>
            </a:r>
            <a:endParaRPr lang="en-US" sz="3200" dirty="0"/>
          </a:p>
        </p:txBody>
      </p:sp>
      <p:pic>
        <p:nvPicPr>
          <p:cNvPr id="8" name="Picture 7" descr="Text&#10;&#10;Description automatically generated">
            <a:extLst>
              <a:ext uri="{FF2B5EF4-FFF2-40B4-BE49-F238E27FC236}">
                <a16:creationId xmlns:a16="http://schemas.microsoft.com/office/drawing/2014/main" id="{11D3ECDA-34DA-D245-B308-1545BCD46F22}"/>
              </a:ext>
            </a:extLst>
          </p:cNvPr>
          <p:cNvPicPr>
            <a:picLocks noChangeAspect="1"/>
          </p:cNvPicPr>
          <p:nvPr/>
        </p:nvPicPr>
        <p:blipFill>
          <a:blip r:embed="rId5"/>
          <a:stretch>
            <a:fillRect/>
          </a:stretch>
        </p:blipFill>
        <p:spPr>
          <a:xfrm>
            <a:off x="1032274" y="1960401"/>
            <a:ext cx="7933232" cy="1816267"/>
          </a:xfrm>
          <a:prstGeom prst="rect">
            <a:avLst/>
          </a:prstGeom>
        </p:spPr>
      </p:pic>
      <p:sp>
        <p:nvSpPr>
          <p:cNvPr id="13" name="TextBox 12">
            <a:extLst>
              <a:ext uri="{FF2B5EF4-FFF2-40B4-BE49-F238E27FC236}">
                <a16:creationId xmlns:a16="http://schemas.microsoft.com/office/drawing/2014/main" id="{96894581-1784-5642-935F-AF3F2C118287}"/>
              </a:ext>
            </a:extLst>
          </p:cNvPr>
          <p:cNvSpPr txBox="1"/>
          <p:nvPr/>
        </p:nvSpPr>
        <p:spPr>
          <a:xfrm>
            <a:off x="9208162" y="3153214"/>
            <a:ext cx="1708908" cy="646331"/>
          </a:xfrm>
          <a:prstGeom prst="rect">
            <a:avLst/>
          </a:prstGeom>
          <a:solidFill>
            <a:schemeClr val="bg1"/>
          </a:solidFill>
        </p:spPr>
        <p:txBody>
          <a:bodyPr wrap="square" rtlCol="0">
            <a:spAutoFit/>
          </a:bodyPr>
          <a:lstStyle/>
          <a:p>
            <a:r>
              <a:rPr lang="en-US" b="1" dirty="0">
                <a:solidFill>
                  <a:srgbClr val="1580A8"/>
                </a:solidFill>
                <a:latin typeface="Arial" charset="0"/>
                <a:ea typeface="Arial" charset="0"/>
                <a:cs typeface="Arial" charset="0"/>
              </a:rPr>
              <a:t>J Routh  2021</a:t>
            </a:r>
          </a:p>
          <a:p>
            <a:endParaRPr lang="en-US" dirty="0"/>
          </a:p>
        </p:txBody>
      </p:sp>
    </p:spTree>
    <p:extLst>
      <p:ext uri="{BB962C8B-B14F-4D97-AF65-F5344CB8AC3E}">
        <p14:creationId xmlns:p14="http://schemas.microsoft.com/office/powerpoint/2010/main" val="211361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A897-924F-5B45-5C3B-2E877207061F}"/>
              </a:ext>
            </a:extLst>
          </p:cNvPr>
          <p:cNvSpPr>
            <a:spLocks noGrp="1"/>
          </p:cNvSpPr>
          <p:nvPr>
            <p:ph type="title"/>
          </p:nvPr>
        </p:nvSpPr>
        <p:spPr/>
        <p:txBody>
          <a:bodyPr/>
          <a:lstStyle/>
          <a:p>
            <a:r>
              <a:rPr lang="en-GB" dirty="0"/>
              <a:t>L</a:t>
            </a:r>
            <a:r>
              <a:rPr lang="x-none" dirty="0"/>
              <a:t>earning objectives</a:t>
            </a:r>
          </a:p>
        </p:txBody>
      </p:sp>
      <p:sp>
        <p:nvSpPr>
          <p:cNvPr id="3" name="Content Placeholder 2">
            <a:extLst>
              <a:ext uri="{FF2B5EF4-FFF2-40B4-BE49-F238E27FC236}">
                <a16:creationId xmlns:a16="http://schemas.microsoft.com/office/drawing/2014/main" id="{8BF3BFF6-FB98-7D14-F9EB-405434B8F07B}"/>
              </a:ext>
            </a:extLst>
          </p:cNvPr>
          <p:cNvSpPr>
            <a:spLocks noGrp="1"/>
          </p:cNvSpPr>
          <p:nvPr>
            <p:ph idx="1"/>
          </p:nvPr>
        </p:nvSpPr>
        <p:spPr/>
        <p:txBody>
          <a:bodyPr/>
          <a:lstStyle/>
          <a:p>
            <a:pPr>
              <a:spcAft>
                <a:spcPts val="600"/>
              </a:spcAft>
            </a:pPr>
            <a:r>
              <a:rPr lang="en-US" dirty="0">
                <a:solidFill>
                  <a:srgbClr val="002060"/>
                </a:solidFill>
              </a:rPr>
              <a:t>Identify and describe methods available to control confounding</a:t>
            </a:r>
          </a:p>
          <a:p>
            <a:pPr marL="3657600" indent="-3657600">
              <a:spcAft>
                <a:spcPts val="600"/>
              </a:spcAft>
            </a:pPr>
            <a:endParaRPr lang="en-US" sz="2800" dirty="0">
              <a:solidFill>
                <a:srgbClr val="002060"/>
              </a:solidFill>
            </a:endParaRPr>
          </a:p>
          <a:p>
            <a:pPr>
              <a:spcAft>
                <a:spcPts val="600"/>
              </a:spcAft>
            </a:pPr>
            <a:r>
              <a:rPr lang="en-US" sz="2800" dirty="0">
                <a:solidFill>
                  <a:srgbClr val="002060"/>
                </a:solidFill>
              </a:rPr>
              <a:t>Use stratification to evaluate potential confounders</a:t>
            </a:r>
            <a:endParaRPr lang="x-none" dirty="0"/>
          </a:p>
        </p:txBody>
      </p:sp>
    </p:spTree>
    <p:extLst>
      <p:ext uri="{BB962C8B-B14F-4D97-AF65-F5344CB8AC3E}">
        <p14:creationId xmlns:p14="http://schemas.microsoft.com/office/powerpoint/2010/main" val="3386445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867" b="1" dirty="0">
                <a:solidFill>
                  <a:schemeClr val="tx2"/>
                </a:solidFill>
                <a:latin typeface="Tw Cen MT" panose="020B0602020104020603" pitchFamily="34" charset="0"/>
              </a:rPr>
              <a:t> </a:t>
            </a:r>
          </a:p>
        </p:txBody>
      </p:sp>
      <p:sp>
        <p:nvSpPr>
          <p:cNvPr id="3" name="Text Placeholder 2"/>
          <p:cNvSpPr>
            <a:spLocks noGrp="1"/>
          </p:cNvSpPr>
          <p:nvPr>
            <p:ph idx="1"/>
          </p:nvPr>
        </p:nvSpPr>
        <p:spPr/>
        <p:txBody>
          <a:bodyPr>
            <a:noAutofit/>
          </a:bodyPr>
          <a:lstStyle/>
          <a:p>
            <a:pPr marL="0" indent="0">
              <a:buNone/>
            </a:pPr>
            <a:r>
              <a:rPr lang="en-US" sz="1800" b="1" dirty="0">
                <a:solidFill>
                  <a:schemeClr val="accent1"/>
                </a:solidFill>
                <a:latin typeface="Tw Cen MT" charset="0"/>
                <a:ea typeface="Tw Cen MT" charset="0"/>
                <a:cs typeface="Tw Cen MT" charset="0"/>
              </a:rPr>
              <a:t>		</a:t>
            </a:r>
            <a:r>
              <a:rPr lang="en-CA" sz="2000" dirty="0">
                <a:latin typeface="Tw Cen MT" panose="020B0602020104020603" pitchFamily="34" charset="0"/>
                <a:ea typeface="Calibri"/>
                <a:cs typeface="Arial" pitchFamily="34" charset="0"/>
              </a:rPr>
              <a:t>					</a:t>
            </a:r>
            <a:endParaRPr lang="en-CA" sz="1400" dirty="0">
              <a:latin typeface="Tw Cen MT" panose="020B0602020104020603" pitchFamily="34" charset="0"/>
              <a:ea typeface="Calibri"/>
              <a:cs typeface="Arial" pitchFamily="34" charset="0"/>
            </a:endParaRP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1524000" y="5230636"/>
            <a:ext cx="914400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9648" y="6380791"/>
            <a:ext cx="1077108" cy="267231"/>
          </a:xfrm>
          <a:prstGeom prst="rect">
            <a:avLst/>
          </a:prstGeom>
        </p:spPr>
      </p:pic>
      <p:pic>
        <p:nvPicPr>
          <p:cNvPr id="12" name="Picture 11">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8207" y="843160"/>
            <a:ext cx="1127547" cy="519948"/>
          </a:xfrm>
          <a:prstGeom prst="rect">
            <a:avLst/>
          </a:prstGeom>
        </p:spPr>
      </p:pic>
      <p:pic>
        <p:nvPicPr>
          <p:cNvPr id="13" name="Picture 12">
            <a:extLst>
              <a:ext uri="{FF2B5EF4-FFF2-40B4-BE49-F238E27FC236}">
                <a16:creationId xmlns:a16="http://schemas.microsoft.com/office/drawing/2014/main" id="{BA01BB60-105A-8446-8939-7129FE798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9296" y="1256615"/>
            <a:ext cx="7632565" cy="2329815"/>
          </a:xfrm>
          <a:prstGeom prst="rect">
            <a:avLst/>
          </a:prstGeom>
        </p:spPr>
      </p:pic>
      <p:sp>
        <p:nvSpPr>
          <p:cNvPr id="16" name="Rectangle 15">
            <a:extLst>
              <a:ext uri="{FF2B5EF4-FFF2-40B4-BE49-F238E27FC236}">
                <a16:creationId xmlns:a16="http://schemas.microsoft.com/office/drawing/2014/main" id="{6836F9D8-FDC0-FD4F-A890-5AB9BBFD0028}"/>
              </a:ext>
            </a:extLst>
          </p:cNvPr>
          <p:cNvSpPr/>
          <p:nvPr/>
        </p:nvSpPr>
        <p:spPr>
          <a:xfrm>
            <a:off x="975360" y="667864"/>
            <a:ext cx="8426595" cy="769441"/>
          </a:xfrm>
          <a:prstGeom prst="rect">
            <a:avLst/>
          </a:prstGeom>
        </p:spPr>
        <p:txBody>
          <a:bodyPr wrap="square">
            <a:spAutoFit/>
          </a:bodyPr>
          <a:lstStyle/>
          <a:p>
            <a:r>
              <a:rPr lang="en-US" sz="4400" b="1" dirty="0">
                <a:solidFill>
                  <a:schemeClr val="accent1"/>
                </a:solidFill>
                <a:latin typeface="Tw Cen MT" panose="020B0602020104020603" pitchFamily="34" charset="0"/>
              </a:rPr>
              <a:t>INTERNAL VALIDITY </a:t>
            </a:r>
            <a:endParaRPr lang="en-US" sz="4400" dirty="0">
              <a:solidFill>
                <a:schemeClr val="accent1"/>
              </a:solidFill>
            </a:endParaRPr>
          </a:p>
        </p:txBody>
      </p:sp>
      <p:sp>
        <p:nvSpPr>
          <p:cNvPr id="4" name="TextBox 3"/>
          <p:cNvSpPr txBox="1"/>
          <p:nvPr/>
        </p:nvSpPr>
        <p:spPr>
          <a:xfrm>
            <a:off x="956130" y="1915340"/>
            <a:ext cx="10279740" cy="4001095"/>
          </a:xfrm>
          <a:prstGeom prst="rect">
            <a:avLst/>
          </a:prstGeom>
          <a:noFill/>
        </p:spPr>
        <p:txBody>
          <a:bodyPr wrap="square" rtlCol="0">
            <a:spAutoFit/>
          </a:bodyPr>
          <a:lstStyle/>
          <a:p>
            <a:pPr marL="457189" indent="-457189">
              <a:buFont typeface="Arial"/>
              <a:buChar char="•"/>
            </a:pPr>
            <a:r>
              <a:rPr lang="en-US" sz="3200" b="1" dirty="0">
                <a:latin typeface="Tw Cen MT" panose="020B0602020104020603" pitchFamily="34" charset="77"/>
              </a:rPr>
              <a:t>How confident one can be that the relationship between the variable (risk factor) and the outcome is true.</a:t>
            </a:r>
          </a:p>
          <a:p>
            <a:pPr marL="457189" indent="-457189">
              <a:buFont typeface="Arial"/>
              <a:buChar char="•"/>
            </a:pPr>
            <a:endParaRPr lang="en-US" b="1" dirty="0">
              <a:latin typeface="Tw Cen MT" panose="020B0602020104020603" pitchFamily="34" charset="77"/>
            </a:endParaRPr>
          </a:p>
          <a:p>
            <a:pPr marL="1066773" lvl="1" indent="-457189">
              <a:buFont typeface="Arial"/>
              <a:buChar char="•"/>
            </a:pPr>
            <a:r>
              <a:rPr lang="en-US" sz="3200" dirty="0">
                <a:latin typeface="Tw Cen MT" panose="020B0602020104020603" pitchFamily="34" charset="77"/>
              </a:rPr>
              <a:t>RCTs </a:t>
            </a:r>
            <a:r>
              <a:rPr lang="mr-IN" sz="3200" dirty="0">
                <a:latin typeface="Tw Cen MT" panose="020B0602020104020603" pitchFamily="34" charset="77"/>
              </a:rPr>
              <a:t>–</a:t>
            </a:r>
            <a:r>
              <a:rPr lang="en-US" sz="3200" dirty="0">
                <a:latin typeface="Tw Cen MT" panose="020B0602020104020603" pitchFamily="34" charset="77"/>
              </a:rPr>
              <a:t> cause and effect relationship</a:t>
            </a:r>
          </a:p>
          <a:p>
            <a:pPr marL="1066773" lvl="1" indent="-457189">
              <a:buFont typeface="Arial"/>
              <a:buChar char="•"/>
            </a:pPr>
            <a:r>
              <a:rPr lang="en-US" sz="3200" dirty="0">
                <a:latin typeface="Tw Cen MT" panose="020B0602020104020603" pitchFamily="34" charset="77"/>
              </a:rPr>
              <a:t>Observational studies </a:t>
            </a:r>
            <a:r>
              <a:rPr lang="mr-IN" sz="3200" dirty="0">
                <a:latin typeface="Tw Cen MT" panose="020B0602020104020603" pitchFamily="34" charset="77"/>
              </a:rPr>
              <a:t>–</a:t>
            </a:r>
            <a:r>
              <a:rPr lang="en-US" sz="3200" dirty="0">
                <a:latin typeface="Tw Cen MT" panose="020B0602020104020603" pitchFamily="34" charset="77"/>
              </a:rPr>
              <a:t> association</a:t>
            </a:r>
          </a:p>
          <a:p>
            <a:endParaRPr lang="en-US" sz="4400" b="1" dirty="0">
              <a:latin typeface="Tw Cen MT" panose="020B0602020104020603" pitchFamily="34" charset="77"/>
            </a:endParaRPr>
          </a:p>
          <a:p>
            <a:pPr marL="457189" indent="-457189">
              <a:buFont typeface="Arial"/>
              <a:buChar char="•"/>
            </a:pPr>
            <a:r>
              <a:rPr lang="en-US" sz="3200" dirty="0">
                <a:latin typeface="Tw Cen MT" panose="020B0602020104020603" pitchFamily="34" charset="77"/>
              </a:rPr>
              <a:t>The less the amount of confounding </a:t>
            </a:r>
            <a:r>
              <a:rPr lang="mr-IN" sz="3200" dirty="0">
                <a:latin typeface="Tw Cen MT" panose="020B0602020104020603" pitchFamily="34" charset="77"/>
              </a:rPr>
              <a:t>–</a:t>
            </a:r>
            <a:r>
              <a:rPr lang="en-US" sz="3200" dirty="0">
                <a:latin typeface="Tw Cen MT" panose="020B0602020104020603" pitchFamily="34" charset="77"/>
              </a:rPr>
              <a:t> the higher the internal validity</a:t>
            </a:r>
          </a:p>
        </p:txBody>
      </p:sp>
    </p:spTree>
    <p:extLst>
      <p:ext uri="{BB962C8B-B14F-4D97-AF65-F5344CB8AC3E}">
        <p14:creationId xmlns:p14="http://schemas.microsoft.com/office/powerpoint/2010/main" val="174336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877" y="703370"/>
            <a:ext cx="8335776" cy="763600"/>
          </a:xfrm>
        </p:spPr>
        <p:txBody>
          <a:bodyPr>
            <a:normAutofit/>
          </a:bodyPr>
          <a:lstStyle/>
          <a:p>
            <a:r>
              <a:rPr lang="en-US" b="1" dirty="0">
                <a:solidFill>
                  <a:schemeClr val="accent1"/>
                </a:solidFill>
                <a:latin typeface="Tw Cen MT" panose="020B0602020104020603" pitchFamily="34" charset="77"/>
              </a:rPr>
              <a:t>INTERNAL VALIDITY</a:t>
            </a:r>
          </a:p>
        </p:txBody>
      </p:sp>
      <p:sp>
        <p:nvSpPr>
          <p:cNvPr id="3" name="Content Placeholder 2"/>
          <p:cNvSpPr>
            <a:spLocks noGrp="1"/>
          </p:cNvSpPr>
          <p:nvPr>
            <p:ph idx="1"/>
          </p:nvPr>
        </p:nvSpPr>
        <p:spPr>
          <a:xfrm>
            <a:off x="1206463" y="1977116"/>
            <a:ext cx="10333266" cy="3928300"/>
          </a:xfrm>
        </p:spPr>
        <p:txBody>
          <a:bodyPr>
            <a:normAutofit fontScale="92500" lnSpcReduction="10000"/>
          </a:bodyPr>
          <a:lstStyle/>
          <a:p>
            <a:r>
              <a:rPr lang="en-US" b="1" dirty="0">
                <a:solidFill>
                  <a:srgbClr val="000000"/>
                </a:solidFill>
                <a:latin typeface="Tw Cen MT" panose="020B0602020104020603" pitchFamily="34" charset="77"/>
              </a:rPr>
              <a:t>Single surgeon vs. multi-surgeon hypospadias series</a:t>
            </a:r>
          </a:p>
          <a:p>
            <a:endParaRPr lang="en-US" b="1" dirty="0">
              <a:solidFill>
                <a:srgbClr val="000000"/>
              </a:solidFill>
              <a:latin typeface="Tw Cen MT" panose="020B0602020104020603" pitchFamily="34" charset="77"/>
            </a:endParaRPr>
          </a:p>
          <a:p>
            <a:r>
              <a:rPr lang="en-US" b="1" dirty="0">
                <a:solidFill>
                  <a:srgbClr val="000000"/>
                </a:solidFill>
                <a:latin typeface="Tw Cen MT" panose="020B0602020104020603" pitchFamily="34" charset="77"/>
              </a:rPr>
              <a:t>When should we do it?</a:t>
            </a:r>
          </a:p>
          <a:p>
            <a:pPr lvl="1"/>
            <a:r>
              <a:rPr lang="en-US" sz="2800" dirty="0">
                <a:solidFill>
                  <a:srgbClr val="000000"/>
                </a:solidFill>
                <a:latin typeface="Tw Cen MT" panose="020B0602020104020603" pitchFamily="34" charset="77"/>
              </a:rPr>
              <a:t>Complications of a certain technique in an institution/country </a:t>
            </a:r>
            <a:r>
              <a:rPr lang="mr-IN" sz="2800" dirty="0">
                <a:solidFill>
                  <a:srgbClr val="000000"/>
                </a:solidFill>
                <a:latin typeface="Tw Cen MT" panose="020B0602020104020603" pitchFamily="34" charset="77"/>
              </a:rPr>
              <a:t>–</a:t>
            </a:r>
            <a:r>
              <a:rPr lang="en-US" sz="2800" dirty="0">
                <a:solidFill>
                  <a:srgbClr val="000000"/>
                </a:solidFill>
                <a:latin typeface="Tw Cen MT" panose="020B0602020104020603" pitchFamily="34" charset="77"/>
              </a:rPr>
              <a:t> yes</a:t>
            </a:r>
          </a:p>
          <a:p>
            <a:pPr lvl="1"/>
            <a:r>
              <a:rPr lang="en-US" sz="2800" dirty="0">
                <a:solidFill>
                  <a:srgbClr val="000000"/>
                </a:solidFill>
                <a:latin typeface="Tw Cen MT" panose="020B0602020104020603" pitchFamily="34" charset="77"/>
              </a:rPr>
              <a:t>Risk factors for complications </a:t>
            </a:r>
            <a:r>
              <a:rPr lang="mr-IN" sz="2800" dirty="0">
                <a:solidFill>
                  <a:srgbClr val="000000"/>
                </a:solidFill>
                <a:latin typeface="Tw Cen MT" panose="020B0602020104020603" pitchFamily="34" charset="77"/>
              </a:rPr>
              <a:t>–</a:t>
            </a:r>
            <a:r>
              <a:rPr lang="en-US" sz="2800" dirty="0">
                <a:solidFill>
                  <a:srgbClr val="000000"/>
                </a:solidFill>
                <a:latin typeface="Tw Cen MT" panose="020B0602020104020603" pitchFamily="34" charset="77"/>
              </a:rPr>
              <a:t> no</a:t>
            </a:r>
          </a:p>
          <a:p>
            <a:endParaRPr lang="en-US" dirty="0">
              <a:solidFill>
                <a:srgbClr val="000000"/>
              </a:solidFill>
            </a:endParaRPr>
          </a:p>
          <a:p>
            <a:r>
              <a:rPr lang="en-US" dirty="0">
                <a:solidFill>
                  <a:srgbClr val="000000"/>
                </a:solidFill>
                <a:latin typeface="Tw Cen MT" panose="020B0602020104020603" pitchFamily="34" charset="77"/>
              </a:rPr>
              <a:t>Different surgeons - no standard protocol - high variability</a:t>
            </a:r>
          </a:p>
          <a:p>
            <a:endParaRPr lang="en-US" dirty="0">
              <a:solidFill>
                <a:srgbClr val="000000"/>
              </a:solidFill>
              <a:latin typeface="Tw Cen MT" panose="020B0602020104020603" pitchFamily="34" charset="77"/>
            </a:endParaRPr>
          </a:p>
          <a:p>
            <a:r>
              <a:rPr lang="en-US" dirty="0">
                <a:solidFill>
                  <a:srgbClr val="000000"/>
                </a:solidFill>
                <a:latin typeface="Tw Cen MT" panose="020B0602020104020603" pitchFamily="34" charset="77"/>
              </a:rPr>
              <a:t>Decreases internal validity – inaccurate (biased) results </a:t>
            </a:r>
          </a:p>
        </p:txBody>
      </p:sp>
      <p:cxnSp>
        <p:nvCxnSpPr>
          <p:cNvPr id="8" name="Straight Connector 7">
            <a:extLst>
              <a:ext uri="{FF2B5EF4-FFF2-40B4-BE49-F238E27FC236}">
                <a16:creationId xmlns:a16="http://schemas.microsoft.com/office/drawing/2014/main" id="{FFA1EF18-A061-884F-A219-BF25115F3EF7}"/>
              </a:ext>
            </a:extLst>
          </p:cNvPr>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32333F2C-979E-8E46-98C4-6C3441B35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5295" y="755920"/>
            <a:ext cx="1370459" cy="658500"/>
          </a:xfrm>
          <a:prstGeom prst="rect">
            <a:avLst/>
          </a:prstGeom>
        </p:spPr>
      </p:pic>
      <p:pic>
        <p:nvPicPr>
          <p:cNvPr id="6" name="Picture 5">
            <a:extLst>
              <a:ext uri="{FF2B5EF4-FFF2-40B4-BE49-F238E27FC236}">
                <a16:creationId xmlns:a16="http://schemas.microsoft.com/office/drawing/2014/main" id="{A7B5AD3E-291B-424B-86F6-D7453EB9CA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645" y="6362752"/>
            <a:ext cx="1077109" cy="325409"/>
          </a:xfrm>
          <a:prstGeom prst="rect">
            <a:avLst/>
          </a:prstGeom>
        </p:spPr>
      </p:pic>
    </p:spTree>
    <p:extLst>
      <p:ext uri="{BB962C8B-B14F-4D97-AF65-F5344CB8AC3E}">
        <p14:creationId xmlns:p14="http://schemas.microsoft.com/office/powerpoint/2010/main" val="994849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584"/>
            <a:ext cx="10972800" cy="857251"/>
          </a:xfrm>
        </p:spPr>
        <p:txBody>
          <a:bodyPr>
            <a:normAutofit fontScale="90000"/>
          </a:bodyPr>
          <a:lstStyle/>
          <a:p>
            <a:r>
              <a:rPr lang="en-US" sz="5867" b="1" dirty="0">
                <a:solidFill>
                  <a:schemeClr val="tx2"/>
                </a:solidFill>
                <a:latin typeface="Tw Cen MT" panose="020B0602020104020603" pitchFamily="34" charset="0"/>
              </a:rPr>
              <a:t> </a:t>
            </a:r>
          </a:p>
        </p:txBody>
      </p:sp>
      <p:sp>
        <p:nvSpPr>
          <p:cNvPr id="3" name="Text Placeholder 2"/>
          <p:cNvSpPr>
            <a:spLocks noGrp="1"/>
          </p:cNvSpPr>
          <p:nvPr>
            <p:ph idx="1"/>
          </p:nvPr>
        </p:nvSpPr>
        <p:spPr>
          <a:xfrm>
            <a:off x="286429" y="2019582"/>
            <a:ext cx="11295975" cy="3095469"/>
          </a:xfrm>
        </p:spPr>
        <p:txBody>
          <a:bodyPr>
            <a:noAutofit/>
          </a:bodyPr>
          <a:lstStyle/>
          <a:p>
            <a:pPr marL="0" indent="0">
              <a:buNone/>
            </a:pPr>
            <a:r>
              <a:rPr lang="en-US" sz="1800" b="1" dirty="0">
                <a:solidFill>
                  <a:schemeClr val="accent1"/>
                </a:solidFill>
                <a:latin typeface="Tw Cen MT" charset="0"/>
                <a:ea typeface="Tw Cen MT" charset="0"/>
                <a:cs typeface="Tw Cen MT" charset="0"/>
              </a:rPr>
              <a:t>		</a:t>
            </a:r>
            <a:r>
              <a:rPr lang="en-CA" sz="2000" dirty="0">
                <a:latin typeface="Tw Cen MT" panose="020B0602020104020603" pitchFamily="34" charset="0"/>
                <a:ea typeface="Calibri"/>
                <a:cs typeface="Arial" pitchFamily="34" charset="0"/>
              </a:rPr>
              <a:t>					</a:t>
            </a:r>
            <a:endParaRPr lang="en-CA" sz="1400" dirty="0">
              <a:latin typeface="Tw Cen MT" panose="020B0602020104020603" pitchFamily="34" charset="0"/>
              <a:ea typeface="Calibri"/>
              <a:cs typeface="Arial" pitchFamily="34" charset="0"/>
            </a:endParaRP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1524000" y="5230636"/>
            <a:ext cx="914400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7CAAA37-9F5B-A047-A542-594B1EB3E60C}"/>
              </a:ext>
            </a:extLst>
          </p:cNvPr>
          <p:cNvSpPr/>
          <p:nvPr/>
        </p:nvSpPr>
        <p:spPr>
          <a:xfrm>
            <a:off x="960063" y="652010"/>
            <a:ext cx="8252943" cy="769441"/>
          </a:xfrm>
          <a:prstGeom prst="rect">
            <a:avLst/>
          </a:prstGeom>
        </p:spPr>
        <p:txBody>
          <a:bodyPr wrap="square">
            <a:spAutoFit/>
          </a:bodyPr>
          <a:lstStyle/>
          <a:p>
            <a:r>
              <a:rPr lang="en-US" sz="4400" b="1" dirty="0">
                <a:solidFill>
                  <a:schemeClr val="accent1"/>
                </a:solidFill>
                <a:latin typeface="Tw Cen MT" panose="020B0602020104020603" pitchFamily="34" charset="0"/>
              </a:rPr>
              <a:t>SELECTION BIAS </a:t>
            </a:r>
            <a:endParaRPr lang="en-US" sz="4400" dirty="0">
              <a:solidFill>
                <a:schemeClr val="accent1"/>
              </a:solidFill>
            </a:endParaRPr>
          </a:p>
        </p:txBody>
      </p:sp>
      <p:sp>
        <p:nvSpPr>
          <p:cNvPr id="18" name="Content Placeholder 2"/>
          <p:cNvSpPr txBox="1">
            <a:spLocks/>
          </p:cNvSpPr>
          <p:nvPr/>
        </p:nvSpPr>
        <p:spPr>
          <a:xfrm>
            <a:off x="960063" y="1705425"/>
            <a:ext cx="10469937" cy="4525963"/>
          </a:xfrm>
          <a:prstGeom prst="rect">
            <a:avLst/>
          </a:prstGeom>
        </p:spPr>
        <p:txBody>
          <a:bodyPr vert="horz" lIns="121920" tIns="60960" rIns="121920" bIns="6096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latin typeface="Tw Cen MT" panose="020B0602020104020603" pitchFamily="34" charset="77"/>
              </a:rPr>
              <a:t>The choice of regional anesthesia - subjectively decided by the surgical and anesthetic teams</a:t>
            </a:r>
          </a:p>
          <a:p>
            <a:endParaRPr lang="en-US" dirty="0">
              <a:latin typeface="Tw Cen MT" panose="020B0602020104020603" pitchFamily="34" charset="77"/>
            </a:endParaRPr>
          </a:p>
          <a:p>
            <a:r>
              <a:rPr lang="en-US" dirty="0">
                <a:latin typeface="Tw Cen MT" panose="020B0602020104020603" pitchFamily="34" charset="77"/>
              </a:rPr>
              <a:t>Reasons - underlying differences in pts’ baseline characteristics </a:t>
            </a:r>
            <a:r>
              <a:rPr lang="mr-IN" dirty="0">
                <a:latin typeface="Tw Cen MT" panose="020B0602020104020603" pitchFamily="34" charset="77"/>
              </a:rPr>
              <a:t>–</a:t>
            </a:r>
            <a:r>
              <a:rPr lang="en-US" dirty="0">
                <a:latin typeface="Tw Cen MT" panose="020B0602020104020603" pitchFamily="34" charset="77"/>
              </a:rPr>
              <a:t> cannot be accounted for in statistical analyses</a:t>
            </a:r>
          </a:p>
          <a:p>
            <a:endParaRPr lang="en-US" dirty="0">
              <a:latin typeface="Tw Cen MT" panose="020B0602020104020603" pitchFamily="34" charset="77"/>
            </a:endParaRPr>
          </a:p>
          <a:p>
            <a:r>
              <a:rPr lang="en-US" dirty="0">
                <a:latin typeface="Tw Cen MT" panose="020B0602020104020603" pitchFamily="34" charset="77"/>
              </a:rPr>
              <a:t>Distal </a:t>
            </a:r>
            <a:r>
              <a:rPr lang="mr-IN" dirty="0">
                <a:latin typeface="Tw Cen MT" panose="020B0602020104020603" pitchFamily="34" charset="77"/>
              </a:rPr>
              <a:t>–</a:t>
            </a:r>
            <a:r>
              <a:rPr lang="en-CA" dirty="0">
                <a:latin typeface="Tw Cen MT" panose="020B0602020104020603" pitchFamily="34" charset="77"/>
              </a:rPr>
              <a:t> higher probability of getting a </a:t>
            </a:r>
            <a:r>
              <a:rPr lang="en-US" dirty="0">
                <a:latin typeface="Tw Cen MT" panose="020B0602020104020603" pitchFamily="34" charset="77"/>
              </a:rPr>
              <a:t>DPB</a:t>
            </a:r>
          </a:p>
          <a:p>
            <a:endParaRPr lang="en-US" dirty="0">
              <a:latin typeface="Tw Cen MT" panose="020B0602020104020603" pitchFamily="34" charset="77"/>
            </a:endParaRPr>
          </a:p>
          <a:p>
            <a:r>
              <a:rPr lang="en-US" dirty="0">
                <a:latin typeface="Tw Cen MT" panose="020B0602020104020603" pitchFamily="34" charset="77"/>
              </a:rPr>
              <a:t>Proximal </a:t>
            </a:r>
            <a:r>
              <a:rPr lang="mr-IN" dirty="0">
                <a:latin typeface="Tw Cen MT" panose="020B0602020104020603" pitchFamily="34" charset="77"/>
              </a:rPr>
              <a:t>–</a:t>
            </a:r>
            <a:r>
              <a:rPr lang="en-US" dirty="0">
                <a:latin typeface="Tw Cen MT" panose="020B0602020104020603" pitchFamily="34" charset="77"/>
              </a:rPr>
              <a:t> more likely to have a CB</a:t>
            </a:r>
          </a:p>
        </p:txBody>
      </p:sp>
      <p:pic>
        <p:nvPicPr>
          <p:cNvPr id="19" name="Picture 4">
            <a:extLst>
              <a:ext uri="{FF2B5EF4-FFF2-40B4-BE49-F238E27FC236}">
                <a16:creationId xmlns:a16="http://schemas.microsoft.com/office/drawing/2014/main" id="{460A6DEB-E4F9-4349-974E-F28826567A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50" t="25096" r="21788" b="17678"/>
          <a:stretch/>
        </p:blipFill>
        <p:spPr bwMode="auto">
          <a:xfrm>
            <a:off x="6857999" y="3997987"/>
            <a:ext cx="1799955" cy="135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2">
            <a:extLst>
              <a:ext uri="{FF2B5EF4-FFF2-40B4-BE49-F238E27FC236}">
                <a16:creationId xmlns:a16="http://schemas.microsoft.com/office/drawing/2014/main" id="{7744136D-E055-D440-AE8A-2B79EB3A6C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4690" t="21185" r="32204" b="34746"/>
          <a:stretch>
            <a:fillRect/>
          </a:stretch>
        </p:blipFill>
        <p:spPr bwMode="auto">
          <a:xfrm>
            <a:off x="9213006" y="3987908"/>
            <a:ext cx="1648583" cy="135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A7B5AD3E-291B-424B-86F6-D7453EB9CA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1589" y="6357730"/>
            <a:ext cx="1023727" cy="347323"/>
          </a:xfrm>
          <a:prstGeom prst="rect">
            <a:avLst/>
          </a:prstGeom>
        </p:spPr>
      </p:pic>
      <p:pic>
        <p:nvPicPr>
          <p:cNvPr id="12" name="Picture 11">
            <a:extLst>
              <a:ext uri="{FF2B5EF4-FFF2-40B4-BE49-F238E27FC236}">
                <a16:creationId xmlns:a16="http://schemas.microsoft.com/office/drawing/2014/main" id="{32333F2C-979E-8E46-98C4-6C3441B353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6512" y="725558"/>
            <a:ext cx="1353121" cy="630724"/>
          </a:xfrm>
          <a:prstGeom prst="rect">
            <a:avLst/>
          </a:prstGeom>
        </p:spPr>
      </p:pic>
    </p:spTree>
    <p:extLst>
      <p:ext uri="{BB962C8B-B14F-4D97-AF65-F5344CB8AC3E}">
        <p14:creationId xmlns:p14="http://schemas.microsoft.com/office/powerpoint/2010/main" val="878207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Shot 2020-09-19 at 1.29.37 PM.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8851392" y="1686020"/>
            <a:ext cx="3340608" cy="1156014"/>
          </a:xfrm>
        </p:spPr>
      </p:pic>
      <p:cxnSp>
        <p:nvCxnSpPr>
          <p:cNvPr id="8" name="Straight Connector 7">
            <a:extLst>
              <a:ext uri="{FF2B5EF4-FFF2-40B4-BE49-F238E27FC236}">
                <a16:creationId xmlns:a16="http://schemas.microsoft.com/office/drawing/2014/main" id="{0D0F2202-8EA5-3843-B5D0-8C94F5C96919}"/>
              </a:ext>
            </a:extLst>
          </p:cNvPr>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2" name="Rectangle 1">
            <a:extLst>
              <a:ext uri="{FF2B5EF4-FFF2-40B4-BE49-F238E27FC236}">
                <a16:creationId xmlns:a16="http://schemas.microsoft.com/office/drawing/2014/main" id="{20BCDD97-5816-CD46-804C-35DDF3D23C61}"/>
              </a:ext>
            </a:extLst>
          </p:cNvPr>
          <p:cNvSpPr/>
          <p:nvPr/>
        </p:nvSpPr>
        <p:spPr>
          <a:xfrm>
            <a:off x="1083552" y="584100"/>
            <a:ext cx="8180961" cy="769441"/>
          </a:xfrm>
          <a:prstGeom prst="rect">
            <a:avLst/>
          </a:prstGeom>
        </p:spPr>
        <p:txBody>
          <a:bodyPr wrap="square">
            <a:spAutoFit/>
          </a:bodyPr>
          <a:lstStyle/>
          <a:p>
            <a:r>
              <a:rPr lang="en-US" sz="4400" b="1" dirty="0">
                <a:solidFill>
                  <a:srgbClr val="2B376C"/>
                </a:solidFill>
                <a:latin typeface="Tw Cen MT" panose="020B0602020104020603" pitchFamily="34" charset="0"/>
              </a:rPr>
              <a:t>SELECTION BIAS </a:t>
            </a:r>
            <a:endParaRPr lang="en-US" sz="4400" dirty="0">
              <a:solidFill>
                <a:srgbClr val="2B376C"/>
              </a:solidFill>
            </a:endParaRPr>
          </a:p>
        </p:txBody>
      </p:sp>
      <p:sp>
        <p:nvSpPr>
          <p:cNvPr id="4" name="TextBox 3"/>
          <p:cNvSpPr txBox="1"/>
          <p:nvPr/>
        </p:nvSpPr>
        <p:spPr>
          <a:xfrm>
            <a:off x="772583" y="1730801"/>
            <a:ext cx="10646833" cy="4031873"/>
          </a:xfrm>
          <a:prstGeom prst="rect">
            <a:avLst/>
          </a:prstGeom>
          <a:noFill/>
        </p:spPr>
        <p:txBody>
          <a:bodyPr wrap="square" rtlCol="0">
            <a:spAutoFit/>
          </a:bodyPr>
          <a:lstStyle/>
          <a:p>
            <a:pPr marL="457189" indent="-457189">
              <a:buFont typeface="Arial"/>
              <a:buChar char="•"/>
            </a:pPr>
            <a:r>
              <a:rPr lang="en-US" sz="2800" dirty="0">
                <a:latin typeface="Tw Cen MT" panose="020B0602020104020603" pitchFamily="34" charset="77"/>
              </a:rPr>
              <a:t>Selection bias </a:t>
            </a:r>
            <a:r>
              <a:rPr lang="mr-IN" sz="2800" dirty="0">
                <a:latin typeface="Tw Cen MT" panose="020B0602020104020603" pitchFamily="34" charset="77"/>
              </a:rPr>
              <a:t>–</a:t>
            </a:r>
            <a:r>
              <a:rPr lang="en-US" sz="2800" dirty="0">
                <a:latin typeface="Tw Cen MT" panose="020B0602020104020603" pitchFamily="34" charset="77"/>
              </a:rPr>
              <a:t> very few proximal cases had DPB </a:t>
            </a:r>
          </a:p>
          <a:p>
            <a:pPr marL="457189" indent="-457189">
              <a:buFont typeface="Arial"/>
              <a:buChar char="•"/>
            </a:pPr>
            <a:endParaRPr lang="en-US" sz="2800" dirty="0">
              <a:latin typeface="Tw Cen MT" panose="020B0602020104020603" pitchFamily="34" charset="77"/>
            </a:endParaRPr>
          </a:p>
          <a:p>
            <a:pPr marL="457189" indent="-457189">
              <a:buFont typeface="Arial"/>
              <a:buChar char="•"/>
            </a:pPr>
            <a:r>
              <a:rPr lang="en-US" sz="2800" dirty="0">
                <a:latin typeface="Tw Cen MT" panose="020B0602020104020603" pitchFamily="34" charset="77"/>
              </a:rPr>
              <a:t>OR = 13 (95% CI: 1.8 </a:t>
            </a:r>
            <a:r>
              <a:rPr lang="mr-IN" sz="2800" dirty="0">
                <a:latin typeface="Tw Cen MT" panose="020B0602020104020603" pitchFamily="34" charset="77"/>
              </a:rPr>
              <a:t>–</a:t>
            </a:r>
            <a:r>
              <a:rPr lang="en-US" sz="2800" dirty="0">
                <a:latin typeface="Tw Cen MT" panose="020B0602020104020603" pitchFamily="34" charset="77"/>
              </a:rPr>
              <a:t> 102)  </a:t>
            </a:r>
          </a:p>
          <a:p>
            <a:pPr marL="457189" indent="-457189">
              <a:buFont typeface="Arial"/>
              <a:buChar char="•"/>
            </a:pPr>
            <a:endParaRPr lang="en-US" sz="2800" dirty="0">
              <a:latin typeface="Tw Cen MT" panose="020B0602020104020603" pitchFamily="34" charset="77"/>
            </a:endParaRPr>
          </a:p>
          <a:p>
            <a:pPr marL="457189" indent="-457189">
              <a:buFont typeface="Arial"/>
              <a:buChar char="•"/>
            </a:pPr>
            <a:r>
              <a:rPr lang="en-US" sz="2800" dirty="0">
                <a:latin typeface="Tw Cen MT" panose="020B0602020104020603" pitchFamily="34" charset="77"/>
              </a:rPr>
              <a:t>The wider the 95% CI, the less precise the treatment effect</a:t>
            </a:r>
          </a:p>
          <a:p>
            <a:pPr marL="457189" indent="-457189">
              <a:buFont typeface="Arial"/>
              <a:buChar char="•"/>
            </a:pPr>
            <a:endParaRPr lang="en-US" sz="2800" dirty="0">
              <a:latin typeface="Tw Cen MT" panose="020B0602020104020603" pitchFamily="34" charset="77"/>
            </a:endParaRPr>
          </a:p>
          <a:p>
            <a:pPr marL="457189" indent="-457189">
              <a:buFont typeface="Arial"/>
              <a:buChar char="•"/>
            </a:pPr>
            <a:r>
              <a:rPr lang="en-US" sz="2800" dirty="0">
                <a:latin typeface="Tw Cen MT" panose="020B0602020104020603" pitchFamily="34" charset="77"/>
              </a:rPr>
              <a:t>Very wide CIs due to low number of events (very few DPB done in pts with proximal hypospadias) could lead to spurious results</a:t>
            </a:r>
          </a:p>
          <a:p>
            <a:endParaRPr lang="en-US" sz="3200" dirty="0"/>
          </a:p>
        </p:txBody>
      </p:sp>
      <p:pic>
        <p:nvPicPr>
          <p:cNvPr id="6" name="Picture 5">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6513" y="695755"/>
            <a:ext cx="1481401" cy="711839"/>
          </a:xfrm>
          <a:prstGeom prst="rect">
            <a:avLst/>
          </a:prstGeom>
        </p:spPr>
      </p:pic>
    </p:spTree>
    <p:extLst>
      <p:ext uri="{BB962C8B-B14F-4D97-AF65-F5344CB8AC3E}">
        <p14:creationId xmlns:p14="http://schemas.microsoft.com/office/powerpoint/2010/main" val="122529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469" y="597707"/>
            <a:ext cx="6600084" cy="857251"/>
          </a:xfrm>
        </p:spPr>
        <p:txBody>
          <a:bodyPr>
            <a:normAutofit fontScale="90000"/>
          </a:bodyPr>
          <a:lstStyle/>
          <a:p>
            <a:r>
              <a:rPr lang="en-US" sz="4900" b="1" dirty="0">
                <a:solidFill>
                  <a:schemeClr val="accent1"/>
                </a:solidFill>
                <a:latin typeface="Tw Cen MT" panose="020B0602020104020603" pitchFamily="34" charset="0"/>
              </a:rPr>
              <a:t>CONFOUNDING</a:t>
            </a:r>
            <a:r>
              <a:rPr lang="en-US" sz="5867" b="1" dirty="0">
                <a:solidFill>
                  <a:schemeClr val="tx2"/>
                </a:solidFill>
                <a:latin typeface="Tw Cen MT" panose="020B0602020104020603" pitchFamily="34" charset="0"/>
              </a:rPr>
              <a:t> </a:t>
            </a: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1524000" y="5230636"/>
            <a:ext cx="914400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11482F5-80DC-E64B-9AB6-46D3111E5CD6}"/>
              </a:ext>
            </a:extLst>
          </p:cNvPr>
          <p:cNvSpPr/>
          <p:nvPr/>
        </p:nvSpPr>
        <p:spPr>
          <a:xfrm>
            <a:off x="663230" y="2021636"/>
            <a:ext cx="10241280" cy="3970318"/>
          </a:xfrm>
          <a:prstGeom prst="rect">
            <a:avLst/>
          </a:prstGeom>
        </p:spPr>
        <p:txBody>
          <a:bodyPr wrap="square">
            <a:spAutoFit/>
          </a:bodyPr>
          <a:lstStyle/>
          <a:p>
            <a:pPr marL="609585" lvl="1">
              <a:defRPr/>
            </a:pPr>
            <a:r>
              <a:rPr lang="en-CA" sz="2800" dirty="0">
                <a:latin typeface="Tw Cen MT" panose="020B0602020104020603" pitchFamily="34" charset="77"/>
              </a:rPr>
              <a:t>Do not include MAGPI and TIP repairs in the same series, </a:t>
            </a:r>
            <a:r>
              <a:rPr lang="en-CA" sz="2800" b="1" dirty="0">
                <a:latin typeface="Tw Cen MT" panose="020B0602020104020603" pitchFamily="34" charset="77"/>
              </a:rPr>
              <a:t>UNLESS</a:t>
            </a:r>
            <a:r>
              <a:rPr lang="en-CA" sz="2800" dirty="0">
                <a:latin typeface="Tw Cen MT" panose="020B0602020104020603" pitchFamily="34" charset="77"/>
              </a:rPr>
              <a:t> </a:t>
            </a:r>
          </a:p>
          <a:p>
            <a:pPr marL="990575" lvl="1" indent="-380990">
              <a:buFont typeface="Arial" panose="020B0604020202020204" pitchFamily="34" charset="0"/>
              <a:buChar char="•"/>
              <a:defRPr/>
            </a:pPr>
            <a:endParaRPr lang="en-CA" sz="2800" dirty="0">
              <a:latin typeface="Tw Cen MT" panose="020B0602020104020603" pitchFamily="34" charset="77"/>
            </a:endParaRPr>
          </a:p>
          <a:p>
            <a:pPr marL="1600160" lvl="2" indent="-380990">
              <a:buFont typeface="Arial" panose="020B0604020202020204" pitchFamily="34" charset="0"/>
              <a:buChar char="•"/>
              <a:defRPr/>
            </a:pPr>
            <a:r>
              <a:rPr lang="en-CA" sz="2800" dirty="0">
                <a:latin typeface="Tw Cen MT" panose="020B0602020104020603" pitchFamily="34" charset="77"/>
              </a:rPr>
              <a:t>MAGPI more likely to get a DPB</a:t>
            </a:r>
          </a:p>
          <a:p>
            <a:pPr marL="1600160" lvl="2" indent="-380990">
              <a:buFont typeface="Arial" panose="020B0604020202020204" pitchFamily="34" charset="0"/>
              <a:buChar char="•"/>
              <a:defRPr/>
            </a:pPr>
            <a:endParaRPr lang="en-CA" sz="2800" dirty="0">
              <a:latin typeface="Tw Cen MT" panose="020B0602020104020603" pitchFamily="34" charset="77"/>
            </a:endParaRPr>
          </a:p>
          <a:p>
            <a:pPr marL="1600160" lvl="2" indent="-380990">
              <a:buFont typeface="Arial" panose="020B0604020202020204" pitchFamily="34" charset="0"/>
              <a:buChar char="•"/>
              <a:defRPr/>
            </a:pPr>
            <a:r>
              <a:rPr lang="en-CA" sz="2800" dirty="0">
                <a:latin typeface="Tw Cen MT" panose="020B0602020104020603" pitchFamily="34" charset="77"/>
              </a:rPr>
              <a:t>Surgical technique is included in the multivariable model to account for confounding effect</a:t>
            </a:r>
          </a:p>
          <a:p>
            <a:pPr marL="1600160" lvl="2" indent="-380990">
              <a:buFont typeface="Arial" panose="020B0604020202020204" pitchFamily="34" charset="0"/>
              <a:buChar char="•"/>
              <a:defRPr/>
            </a:pPr>
            <a:endParaRPr lang="en-CA" sz="2800" dirty="0">
              <a:latin typeface="Tw Cen MT" panose="020B0602020104020603" pitchFamily="34" charset="77"/>
            </a:endParaRPr>
          </a:p>
          <a:p>
            <a:pPr marL="1600160" lvl="2" indent="-380990">
              <a:buFont typeface="Arial" panose="020B0604020202020204" pitchFamily="34" charset="0"/>
              <a:buChar char="•"/>
              <a:defRPr/>
            </a:pPr>
            <a:r>
              <a:rPr lang="en-CA" sz="2800" dirty="0">
                <a:latin typeface="Tw Cen MT" panose="020B0602020104020603" pitchFamily="34" charset="77"/>
              </a:rPr>
              <a:t>Or subgroup analysis selecting only one technique is done - more homogenous sample </a:t>
            </a:r>
          </a:p>
        </p:txBody>
      </p:sp>
      <p:pic>
        <p:nvPicPr>
          <p:cNvPr id="6" name="Picture 5">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6222" y="6345936"/>
            <a:ext cx="1128821" cy="359118"/>
          </a:xfrm>
          <a:prstGeom prst="rect">
            <a:avLst/>
          </a:prstGeom>
        </p:spPr>
      </p:pic>
      <p:pic>
        <p:nvPicPr>
          <p:cNvPr id="7" name="Picture 6">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174" y="742959"/>
            <a:ext cx="1365374" cy="664635"/>
          </a:xfrm>
          <a:prstGeom prst="rect">
            <a:avLst/>
          </a:prstGeom>
        </p:spPr>
      </p:pic>
    </p:spTree>
    <p:extLst>
      <p:ext uri="{BB962C8B-B14F-4D97-AF65-F5344CB8AC3E}">
        <p14:creationId xmlns:p14="http://schemas.microsoft.com/office/powerpoint/2010/main" val="38107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879" y="604736"/>
            <a:ext cx="6125425" cy="857251"/>
          </a:xfrm>
        </p:spPr>
        <p:txBody>
          <a:bodyPr>
            <a:normAutofit/>
          </a:bodyPr>
          <a:lstStyle/>
          <a:p>
            <a:r>
              <a:rPr lang="en-US" b="1" dirty="0">
                <a:solidFill>
                  <a:schemeClr val="accent1"/>
                </a:solidFill>
                <a:latin typeface="Tw Cen MT" panose="020B0602020104020603" pitchFamily="34" charset="0"/>
              </a:rPr>
              <a:t>SAMPLE SIZE </a:t>
            </a:r>
          </a:p>
        </p:txBody>
      </p:sp>
      <p:sp>
        <p:nvSpPr>
          <p:cNvPr id="3" name="Text Placeholder 2"/>
          <p:cNvSpPr>
            <a:spLocks noGrp="1"/>
          </p:cNvSpPr>
          <p:nvPr>
            <p:ph idx="1"/>
          </p:nvPr>
        </p:nvSpPr>
        <p:spPr>
          <a:xfrm>
            <a:off x="286429" y="2019582"/>
            <a:ext cx="11295975" cy="3095469"/>
          </a:xfrm>
        </p:spPr>
        <p:txBody>
          <a:bodyPr>
            <a:noAutofit/>
          </a:bodyPr>
          <a:lstStyle/>
          <a:p>
            <a:pPr marL="0" indent="0">
              <a:buNone/>
            </a:pPr>
            <a:r>
              <a:rPr lang="en-US" sz="1800" b="1" dirty="0">
                <a:solidFill>
                  <a:schemeClr val="accent1"/>
                </a:solidFill>
                <a:latin typeface="Tw Cen MT" charset="0"/>
                <a:ea typeface="Tw Cen MT" charset="0"/>
                <a:cs typeface="Tw Cen MT" charset="0"/>
              </a:rPr>
              <a:t>		</a:t>
            </a:r>
            <a:r>
              <a:rPr lang="en-CA" sz="2000" dirty="0">
                <a:latin typeface="Tw Cen MT" panose="020B0602020104020603" pitchFamily="34" charset="0"/>
                <a:ea typeface="Calibri"/>
                <a:cs typeface="Arial" pitchFamily="34" charset="0"/>
              </a:rPr>
              <a:t>					</a:t>
            </a:r>
            <a:endParaRPr lang="en-CA" sz="1400" dirty="0">
              <a:latin typeface="Tw Cen MT" panose="020B0602020104020603" pitchFamily="34" charset="0"/>
              <a:ea typeface="Calibri"/>
              <a:cs typeface="Arial" pitchFamily="34" charset="0"/>
            </a:endParaRP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6223" y="6349997"/>
            <a:ext cx="835777" cy="263775"/>
          </a:xfrm>
          <a:prstGeom prst="rect">
            <a:avLst/>
          </a:prstGeom>
        </p:spPr>
      </p:pic>
      <p:sp>
        <p:nvSpPr>
          <p:cNvPr id="4" name="Rectangle 3">
            <a:extLst>
              <a:ext uri="{FF2B5EF4-FFF2-40B4-BE49-F238E27FC236}">
                <a16:creationId xmlns:a16="http://schemas.microsoft.com/office/drawing/2014/main" id="{FCCBBF6F-183F-2245-8675-614C3C07E7B8}"/>
              </a:ext>
            </a:extLst>
          </p:cNvPr>
          <p:cNvSpPr/>
          <p:nvPr/>
        </p:nvSpPr>
        <p:spPr>
          <a:xfrm>
            <a:off x="143215" y="1712134"/>
            <a:ext cx="11905575" cy="1487651"/>
          </a:xfrm>
          <a:prstGeom prst="rect">
            <a:avLst/>
          </a:prstGeom>
        </p:spPr>
        <p:txBody>
          <a:bodyPr wrap="square">
            <a:spAutoFit/>
          </a:bodyPr>
          <a:lstStyle/>
          <a:p>
            <a:pPr>
              <a:buNone/>
            </a:pPr>
            <a:endParaRPr lang="en-US" altLang="en-US" sz="3200" dirty="0">
              <a:latin typeface="Tw Cen MT" charset="0"/>
              <a:ea typeface="Tw Cen MT" charset="0"/>
              <a:cs typeface="Tw Cen MT" charset="0"/>
            </a:endParaRPr>
          </a:p>
          <a:p>
            <a:endParaRPr lang="en-US" altLang="en-US" sz="3200" dirty="0">
              <a:latin typeface="Tw Cen MT" charset="0"/>
              <a:ea typeface="Tw Cen MT" charset="0"/>
              <a:cs typeface="Tw Cen MT" charset="0"/>
            </a:endParaRPr>
          </a:p>
          <a:p>
            <a:endParaRPr lang="en-US" altLang="en-US" sz="2667" dirty="0">
              <a:solidFill>
                <a:srgbClr val="141099"/>
              </a:solidFill>
              <a:latin typeface="Tw Cen MT" charset="0"/>
              <a:ea typeface="Tw Cen MT" charset="0"/>
              <a:cs typeface="Tw Cen MT" charset="0"/>
            </a:endParaRPr>
          </a:p>
        </p:txBody>
      </p:sp>
      <p:sp>
        <p:nvSpPr>
          <p:cNvPr id="5" name="Rectangle 4">
            <a:extLst>
              <a:ext uri="{FF2B5EF4-FFF2-40B4-BE49-F238E27FC236}">
                <a16:creationId xmlns:a16="http://schemas.microsoft.com/office/drawing/2014/main" id="{5B2CDB73-A6C7-234E-A6A6-F0AAF99CAA16}"/>
              </a:ext>
            </a:extLst>
          </p:cNvPr>
          <p:cNvSpPr/>
          <p:nvPr/>
        </p:nvSpPr>
        <p:spPr>
          <a:xfrm>
            <a:off x="986142" y="1852059"/>
            <a:ext cx="10367969" cy="4401205"/>
          </a:xfrm>
          <a:prstGeom prst="rect">
            <a:avLst/>
          </a:prstGeom>
        </p:spPr>
        <p:txBody>
          <a:bodyPr wrap="square">
            <a:spAutoFit/>
          </a:bodyPr>
          <a:lstStyle/>
          <a:p>
            <a:pPr marL="380990" indent="-380990">
              <a:buFont typeface="Arial" panose="020B0604020202020204" pitchFamily="34" charset="0"/>
              <a:buChar char="•"/>
              <a:defRPr/>
            </a:pPr>
            <a:r>
              <a:rPr lang="en-CA" sz="2800" dirty="0">
                <a:latin typeface="Tw Cen MT" panose="020B0602020104020603" pitchFamily="34" charset="77"/>
              </a:rPr>
              <a:t>A small sample size is not always the problem. </a:t>
            </a:r>
          </a:p>
          <a:p>
            <a:pPr marL="380990" indent="-380990">
              <a:buFont typeface="Arial" panose="020B0604020202020204" pitchFamily="34" charset="0"/>
              <a:buChar char="•"/>
              <a:defRPr/>
            </a:pPr>
            <a:endParaRPr lang="en-CA" sz="2800" dirty="0">
              <a:latin typeface="Tw Cen MT" panose="020B0602020104020603" pitchFamily="34" charset="77"/>
            </a:endParaRPr>
          </a:p>
          <a:p>
            <a:pPr marL="380990" indent="-380990">
              <a:buFont typeface="Arial" panose="020B0604020202020204" pitchFamily="34" charset="0"/>
              <a:buChar char="•"/>
              <a:defRPr/>
            </a:pPr>
            <a:r>
              <a:rPr lang="en-CA" sz="2800" dirty="0">
                <a:latin typeface="Tw Cen MT" panose="020B0602020104020603" pitchFamily="34" charset="77"/>
              </a:rPr>
              <a:t>A low number of events impacts more the power of the study (less precision).</a:t>
            </a:r>
          </a:p>
          <a:p>
            <a:pPr marL="380990" indent="-380990">
              <a:buFont typeface="Arial" panose="020B0604020202020204" pitchFamily="34" charset="0"/>
              <a:buChar char="•"/>
              <a:defRPr/>
            </a:pPr>
            <a:endParaRPr lang="en-CA" sz="2800" dirty="0">
              <a:latin typeface="Tw Cen MT" panose="020B0602020104020603" pitchFamily="34" charset="77"/>
            </a:endParaRPr>
          </a:p>
          <a:p>
            <a:pPr marL="380990" indent="-380990">
              <a:buFont typeface="Arial" panose="020B0604020202020204" pitchFamily="34" charset="0"/>
              <a:buChar char="•"/>
              <a:defRPr/>
            </a:pPr>
            <a:r>
              <a:rPr lang="en-CA" sz="2800" dirty="0">
                <a:latin typeface="Tw Cen MT" panose="020B0602020104020603" pitchFamily="34" charset="77"/>
              </a:rPr>
              <a:t>Lack of precision is evident when 95% CI is wide.</a:t>
            </a:r>
          </a:p>
          <a:p>
            <a:pPr lvl="0">
              <a:defRPr/>
            </a:pPr>
            <a:endParaRPr lang="en-CA" sz="2800" dirty="0">
              <a:latin typeface="Tw Cen MT" panose="020B0602020104020603" pitchFamily="34" charset="77"/>
            </a:endParaRPr>
          </a:p>
          <a:p>
            <a:pPr marL="380990" indent="-380990">
              <a:buFont typeface="Arial" panose="020B0604020202020204" pitchFamily="34" charset="0"/>
              <a:buChar char="•"/>
              <a:defRPr/>
            </a:pPr>
            <a:r>
              <a:rPr lang="en-CA" sz="2800" dirty="0">
                <a:latin typeface="Tw Cen MT" panose="020B0602020104020603" pitchFamily="34" charset="77"/>
              </a:rPr>
              <a:t>In these circumstances, results may show statistical significance, </a:t>
            </a:r>
            <a:r>
              <a:rPr lang="en-CA" sz="2800" b="1" dirty="0">
                <a:latin typeface="Tw Cen MT" panose="020B0602020104020603" pitchFamily="34" charset="77"/>
              </a:rPr>
              <a:t>BUT</a:t>
            </a:r>
            <a:endParaRPr lang="en-CA" sz="2800" dirty="0">
              <a:latin typeface="Tw Cen MT" panose="020B0602020104020603" pitchFamily="34" charset="77"/>
            </a:endParaRPr>
          </a:p>
          <a:p>
            <a:pPr marL="990575" lvl="1" indent="-380990">
              <a:buFont typeface="Arial" panose="020B0604020202020204" pitchFamily="34" charset="0"/>
              <a:buChar char="•"/>
              <a:defRPr/>
            </a:pPr>
            <a:r>
              <a:rPr lang="en-CA" sz="2800" dirty="0">
                <a:latin typeface="Tw Cen MT" panose="020B0602020104020603" pitchFamily="34" charset="77"/>
              </a:rPr>
              <a:t>if lower boundary of the 95% CI is close to 1, the true estimate could be almost at the line of no effect</a:t>
            </a:r>
            <a:r>
              <a:rPr lang="en-CA" sz="2200" dirty="0">
                <a:latin typeface="Tw Cen MT" panose="020B0602020104020603" pitchFamily="34" charset="77"/>
              </a:rPr>
              <a:t>. </a:t>
            </a:r>
          </a:p>
        </p:txBody>
      </p:sp>
      <p:pic>
        <p:nvPicPr>
          <p:cNvPr id="13" name="Picture 12">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5964" y="781785"/>
            <a:ext cx="1353469" cy="651465"/>
          </a:xfrm>
          <a:prstGeom prst="rect">
            <a:avLst/>
          </a:prstGeom>
        </p:spPr>
      </p:pic>
    </p:spTree>
    <p:extLst>
      <p:ext uri="{BB962C8B-B14F-4D97-AF65-F5344CB8AC3E}">
        <p14:creationId xmlns:p14="http://schemas.microsoft.com/office/powerpoint/2010/main" val="1525025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74" y="590390"/>
            <a:ext cx="8588521" cy="857251"/>
          </a:xfrm>
        </p:spPr>
        <p:txBody>
          <a:bodyPr>
            <a:normAutofit/>
          </a:bodyPr>
          <a:lstStyle/>
          <a:p>
            <a:r>
              <a:rPr lang="en-US" b="1" dirty="0">
                <a:solidFill>
                  <a:schemeClr val="accent1"/>
                </a:solidFill>
                <a:latin typeface="Tw Cen MT" panose="020B0602020104020603" pitchFamily="34" charset="0"/>
              </a:rPr>
              <a:t>ACCURACY AND PRECISION </a:t>
            </a:r>
          </a:p>
        </p:txBody>
      </p:sp>
      <p:sp>
        <p:nvSpPr>
          <p:cNvPr id="3" name="Text Placeholder 2"/>
          <p:cNvSpPr>
            <a:spLocks noGrp="1"/>
          </p:cNvSpPr>
          <p:nvPr>
            <p:ph idx="1"/>
          </p:nvPr>
        </p:nvSpPr>
        <p:spPr>
          <a:xfrm>
            <a:off x="286429" y="2019582"/>
            <a:ext cx="11295975" cy="3095469"/>
          </a:xfrm>
        </p:spPr>
        <p:txBody>
          <a:bodyPr>
            <a:noAutofit/>
          </a:bodyPr>
          <a:lstStyle/>
          <a:p>
            <a:pPr marL="0" indent="0">
              <a:buNone/>
            </a:pPr>
            <a:r>
              <a:rPr lang="en-US" sz="1800" b="1" dirty="0">
                <a:solidFill>
                  <a:schemeClr val="accent1"/>
                </a:solidFill>
                <a:latin typeface="Tw Cen MT" charset="0"/>
                <a:ea typeface="Tw Cen MT" charset="0"/>
                <a:cs typeface="Tw Cen MT" charset="0"/>
              </a:rPr>
              <a:t>		</a:t>
            </a:r>
            <a:r>
              <a:rPr lang="en-CA" sz="2000" dirty="0">
                <a:latin typeface="Tw Cen MT" panose="020B0602020104020603" pitchFamily="34" charset="0"/>
                <a:ea typeface="Calibri"/>
                <a:cs typeface="Arial" pitchFamily="34" charset="0"/>
              </a:rPr>
              <a:t>					</a:t>
            </a:r>
            <a:endParaRPr lang="en-CA" sz="1400" dirty="0">
              <a:latin typeface="Tw Cen MT" panose="020B0602020104020603" pitchFamily="34" charset="0"/>
              <a:ea typeface="Calibri"/>
              <a:cs typeface="Arial" pitchFamily="34" charset="0"/>
            </a:endParaRP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1534332" y="5230636"/>
            <a:ext cx="914400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AB9843-3C15-424D-A80A-F5B59E92C54D}"/>
              </a:ext>
            </a:extLst>
          </p:cNvPr>
          <p:cNvSpPr/>
          <p:nvPr/>
        </p:nvSpPr>
        <p:spPr>
          <a:xfrm>
            <a:off x="7553739" y="1676732"/>
            <a:ext cx="4351833" cy="59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1580A8"/>
                </a:solidFill>
                <a:latin typeface="Tw Cen MT" panose="020B0602020104020603" pitchFamily="34" charset="77"/>
              </a:rPr>
              <a:t>Braga LH et al. J Ped </a:t>
            </a:r>
            <a:r>
              <a:rPr lang="en-US" sz="2000" b="1" dirty="0" err="1">
                <a:solidFill>
                  <a:srgbClr val="1580A8"/>
                </a:solidFill>
                <a:latin typeface="Tw Cen MT" panose="020B0602020104020603" pitchFamily="34" charset="77"/>
              </a:rPr>
              <a:t>Urol</a:t>
            </a:r>
            <a:r>
              <a:rPr lang="en-US" sz="2000" b="1" dirty="0">
                <a:solidFill>
                  <a:srgbClr val="1580A8"/>
                </a:solidFill>
                <a:latin typeface="Tw Cen MT" panose="020B0602020104020603" pitchFamily="34" charset="77"/>
              </a:rPr>
              <a:t> 2020</a:t>
            </a:r>
          </a:p>
        </p:txBody>
      </p:sp>
      <p:sp>
        <p:nvSpPr>
          <p:cNvPr id="4" name="Rectangle 3">
            <a:extLst>
              <a:ext uri="{FF2B5EF4-FFF2-40B4-BE49-F238E27FC236}">
                <a16:creationId xmlns:a16="http://schemas.microsoft.com/office/drawing/2014/main" id="{FCCBBF6F-183F-2245-8675-614C3C07E7B8}"/>
              </a:ext>
            </a:extLst>
          </p:cNvPr>
          <p:cNvSpPr/>
          <p:nvPr/>
        </p:nvSpPr>
        <p:spPr>
          <a:xfrm>
            <a:off x="143215" y="1712134"/>
            <a:ext cx="11905575" cy="1487651"/>
          </a:xfrm>
          <a:prstGeom prst="rect">
            <a:avLst/>
          </a:prstGeom>
        </p:spPr>
        <p:txBody>
          <a:bodyPr wrap="square">
            <a:spAutoFit/>
          </a:bodyPr>
          <a:lstStyle/>
          <a:p>
            <a:pPr>
              <a:buNone/>
            </a:pPr>
            <a:endParaRPr lang="en-US" altLang="en-US" sz="3200" dirty="0">
              <a:latin typeface="Tw Cen MT" charset="0"/>
              <a:ea typeface="Tw Cen MT" charset="0"/>
              <a:cs typeface="Tw Cen MT" charset="0"/>
            </a:endParaRPr>
          </a:p>
          <a:p>
            <a:endParaRPr lang="en-US" altLang="en-US" sz="3200" dirty="0">
              <a:latin typeface="Tw Cen MT" charset="0"/>
              <a:ea typeface="Tw Cen MT" charset="0"/>
              <a:cs typeface="Tw Cen MT" charset="0"/>
            </a:endParaRPr>
          </a:p>
          <a:p>
            <a:endParaRPr lang="en-US" altLang="en-US" sz="2667" dirty="0">
              <a:solidFill>
                <a:srgbClr val="141099"/>
              </a:solidFill>
              <a:latin typeface="Tw Cen MT" charset="0"/>
              <a:ea typeface="Tw Cen MT" charset="0"/>
              <a:cs typeface="Tw Cen MT" charset="0"/>
            </a:endParaRPr>
          </a:p>
        </p:txBody>
      </p:sp>
      <p:pic>
        <p:nvPicPr>
          <p:cNvPr id="6" name="Picture 5">
            <a:extLst>
              <a:ext uri="{FF2B5EF4-FFF2-40B4-BE49-F238E27FC236}">
                <a16:creationId xmlns:a16="http://schemas.microsoft.com/office/drawing/2014/main" id="{25C3CC7F-2A01-BF49-B088-1175E357079F}"/>
              </a:ext>
            </a:extLst>
          </p:cNvPr>
          <p:cNvPicPr>
            <a:picLocks noChangeAspect="1"/>
          </p:cNvPicPr>
          <p:nvPr/>
        </p:nvPicPr>
        <p:blipFill>
          <a:blip r:embed="rId3"/>
          <a:stretch>
            <a:fillRect/>
          </a:stretch>
        </p:blipFill>
        <p:spPr>
          <a:xfrm>
            <a:off x="1062650" y="2530539"/>
            <a:ext cx="9051432" cy="1802616"/>
          </a:xfrm>
          <a:prstGeom prst="rect">
            <a:avLst/>
          </a:prstGeom>
        </p:spPr>
      </p:pic>
      <p:sp>
        <p:nvSpPr>
          <p:cNvPr id="5" name="TextBox 4"/>
          <p:cNvSpPr txBox="1"/>
          <p:nvPr/>
        </p:nvSpPr>
        <p:spPr>
          <a:xfrm>
            <a:off x="1160980" y="4844112"/>
            <a:ext cx="1607428" cy="1015663"/>
          </a:xfrm>
          <a:prstGeom prst="rect">
            <a:avLst/>
          </a:prstGeom>
          <a:noFill/>
        </p:spPr>
        <p:txBody>
          <a:bodyPr wrap="none" rtlCol="0">
            <a:spAutoFit/>
          </a:bodyPr>
          <a:lstStyle/>
          <a:p>
            <a:r>
              <a:rPr lang="en-US" sz="2000" dirty="0">
                <a:latin typeface="Tw Cen MT" panose="020B0602020104020603" pitchFamily="34" charset="77"/>
              </a:rPr>
              <a:t>Large RCT</a:t>
            </a:r>
          </a:p>
          <a:p>
            <a:r>
              <a:rPr lang="en-US" sz="2000" dirty="0">
                <a:latin typeface="Tw Cen MT" panose="020B0602020104020603" pitchFamily="34" charset="77"/>
              </a:rPr>
              <a:t>Accurate and </a:t>
            </a:r>
          </a:p>
          <a:p>
            <a:r>
              <a:rPr lang="en-US" sz="2000" dirty="0">
                <a:latin typeface="Tw Cen MT" panose="020B0602020104020603" pitchFamily="34" charset="77"/>
              </a:rPr>
              <a:t>precise</a:t>
            </a:r>
          </a:p>
        </p:txBody>
      </p:sp>
      <p:sp>
        <p:nvSpPr>
          <p:cNvPr id="13" name="TextBox 12"/>
          <p:cNvSpPr txBox="1"/>
          <p:nvPr/>
        </p:nvSpPr>
        <p:spPr>
          <a:xfrm>
            <a:off x="3586982" y="4882085"/>
            <a:ext cx="1510606" cy="1015663"/>
          </a:xfrm>
          <a:prstGeom prst="rect">
            <a:avLst/>
          </a:prstGeom>
          <a:noFill/>
        </p:spPr>
        <p:txBody>
          <a:bodyPr wrap="none" rtlCol="0">
            <a:spAutoFit/>
          </a:bodyPr>
          <a:lstStyle/>
          <a:p>
            <a:r>
              <a:rPr lang="en-US" sz="2000" dirty="0">
                <a:latin typeface="Tw Cen MT" panose="020B0602020104020603" pitchFamily="34" charset="77"/>
              </a:rPr>
              <a:t>Small RCT</a:t>
            </a:r>
          </a:p>
          <a:p>
            <a:r>
              <a:rPr lang="en-US" sz="2000" dirty="0">
                <a:latin typeface="Tw Cen MT" panose="020B0602020104020603" pitchFamily="34" charset="77"/>
              </a:rPr>
              <a:t>Accurate, but</a:t>
            </a:r>
          </a:p>
          <a:p>
            <a:r>
              <a:rPr lang="en-US" sz="2000" dirty="0">
                <a:latin typeface="Tw Cen MT" panose="020B0602020104020603" pitchFamily="34" charset="77"/>
              </a:rPr>
              <a:t>less precise</a:t>
            </a:r>
          </a:p>
        </p:txBody>
      </p:sp>
      <p:sp>
        <p:nvSpPr>
          <p:cNvPr id="16" name="TextBox 15"/>
          <p:cNvSpPr txBox="1"/>
          <p:nvPr/>
        </p:nvSpPr>
        <p:spPr>
          <a:xfrm>
            <a:off x="5708685" y="4844112"/>
            <a:ext cx="2500168" cy="1015663"/>
          </a:xfrm>
          <a:prstGeom prst="rect">
            <a:avLst/>
          </a:prstGeom>
          <a:noFill/>
        </p:spPr>
        <p:txBody>
          <a:bodyPr wrap="square" rtlCol="0">
            <a:spAutoFit/>
          </a:bodyPr>
          <a:lstStyle/>
          <a:p>
            <a:r>
              <a:rPr lang="en-US" sz="2000" dirty="0">
                <a:latin typeface="Tw Cen MT" panose="020B0602020104020603" pitchFamily="34" charset="77"/>
              </a:rPr>
              <a:t>Large </a:t>
            </a:r>
            <a:r>
              <a:rPr lang="en-US" sz="2000" dirty="0" err="1">
                <a:latin typeface="Tw Cen MT" panose="020B0602020104020603" pitchFamily="34" charset="77"/>
              </a:rPr>
              <a:t>Observ</a:t>
            </a:r>
            <a:r>
              <a:rPr lang="en-US" sz="2000" dirty="0">
                <a:latin typeface="Tw Cen MT" panose="020B0602020104020603" pitchFamily="34" charset="77"/>
              </a:rPr>
              <a:t>. study</a:t>
            </a:r>
          </a:p>
          <a:p>
            <a:r>
              <a:rPr lang="en-US" sz="2000" dirty="0">
                <a:latin typeface="Tw Cen MT" panose="020B0602020104020603" pitchFamily="34" charset="77"/>
              </a:rPr>
              <a:t>Less accurate, </a:t>
            </a:r>
          </a:p>
          <a:p>
            <a:r>
              <a:rPr lang="en-US" sz="2000" dirty="0">
                <a:latin typeface="Tw Cen MT" panose="020B0602020104020603" pitchFamily="34" charset="77"/>
              </a:rPr>
              <a:t>but precise </a:t>
            </a:r>
          </a:p>
        </p:txBody>
      </p:sp>
      <p:sp>
        <p:nvSpPr>
          <p:cNvPr id="17" name="TextBox 16"/>
          <p:cNvSpPr txBox="1"/>
          <p:nvPr/>
        </p:nvSpPr>
        <p:spPr>
          <a:xfrm>
            <a:off x="8294277" y="4882084"/>
            <a:ext cx="2206310" cy="1015663"/>
          </a:xfrm>
          <a:prstGeom prst="rect">
            <a:avLst/>
          </a:prstGeom>
          <a:noFill/>
        </p:spPr>
        <p:txBody>
          <a:bodyPr wrap="none" rtlCol="0">
            <a:spAutoFit/>
          </a:bodyPr>
          <a:lstStyle/>
          <a:p>
            <a:r>
              <a:rPr lang="en-US" sz="2000" dirty="0">
                <a:latin typeface="Tw Cen MT" panose="020B0602020104020603" pitchFamily="34" charset="77"/>
              </a:rPr>
              <a:t>Small </a:t>
            </a:r>
            <a:r>
              <a:rPr lang="en-US" sz="2000" dirty="0" err="1">
                <a:latin typeface="Tw Cen MT" panose="020B0602020104020603" pitchFamily="34" charset="77"/>
              </a:rPr>
              <a:t>Observ</a:t>
            </a:r>
            <a:r>
              <a:rPr lang="en-US" sz="2000" dirty="0">
                <a:latin typeface="Tw Cen MT" panose="020B0602020104020603" pitchFamily="34" charset="77"/>
              </a:rPr>
              <a:t>. study</a:t>
            </a:r>
          </a:p>
          <a:p>
            <a:r>
              <a:rPr lang="en-US" sz="2000" dirty="0">
                <a:latin typeface="Tw Cen MT" panose="020B0602020104020603" pitchFamily="34" charset="77"/>
              </a:rPr>
              <a:t>Less accurate and </a:t>
            </a:r>
          </a:p>
          <a:p>
            <a:r>
              <a:rPr lang="en-US" sz="2000" dirty="0">
                <a:latin typeface="Tw Cen MT" panose="020B0602020104020603" pitchFamily="34" charset="77"/>
              </a:rPr>
              <a:t>less precise</a:t>
            </a:r>
          </a:p>
        </p:txBody>
      </p:sp>
      <p:pic>
        <p:nvPicPr>
          <p:cNvPr id="14" name="Picture 13">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8332" y="780027"/>
            <a:ext cx="1272216" cy="627567"/>
          </a:xfrm>
          <a:prstGeom prst="rect">
            <a:avLst/>
          </a:prstGeom>
        </p:spPr>
      </p:pic>
      <p:pic>
        <p:nvPicPr>
          <p:cNvPr id="18" name="Picture 17">
            <a:extLst>
              <a:ext uri="{FF2B5EF4-FFF2-40B4-BE49-F238E27FC236}">
                <a16:creationId xmlns:a16="http://schemas.microsoft.com/office/drawing/2014/main" id="{A7B5AD3E-291B-424B-86F6-D7453EB9CA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16932" y="6330323"/>
            <a:ext cx="1049128" cy="310695"/>
          </a:xfrm>
          <a:prstGeom prst="rect">
            <a:avLst/>
          </a:prstGeom>
        </p:spPr>
      </p:pic>
    </p:spTree>
    <p:extLst>
      <p:ext uri="{BB962C8B-B14F-4D97-AF65-F5344CB8AC3E}">
        <p14:creationId xmlns:p14="http://schemas.microsoft.com/office/powerpoint/2010/main" val="1113941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867" b="1" dirty="0">
                <a:solidFill>
                  <a:schemeClr val="tx2"/>
                </a:solidFill>
                <a:latin typeface="Tw Cen MT" panose="020B0602020104020603" pitchFamily="34" charset="0"/>
              </a:rPr>
              <a:t> </a:t>
            </a:r>
          </a:p>
        </p:txBody>
      </p:sp>
      <p:sp>
        <p:nvSpPr>
          <p:cNvPr id="3" name="Text Placeholder 2"/>
          <p:cNvSpPr>
            <a:spLocks noGrp="1"/>
          </p:cNvSpPr>
          <p:nvPr>
            <p:ph idx="1"/>
          </p:nvPr>
        </p:nvSpPr>
        <p:spPr/>
        <p:txBody>
          <a:bodyPr>
            <a:noAutofit/>
          </a:bodyPr>
          <a:lstStyle/>
          <a:p>
            <a:pPr marL="0" indent="0">
              <a:buNone/>
            </a:pPr>
            <a:r>
              <a:rPr lang="en-US" sz="1800" b="1" dirty="0">
                <a:solidFill>
                  <a:schemeClr val="accent1"/>
                </a:solidFill>
                <a:latin typeface="Tw Cen MT" charset="0"/>
                <a:ea typeface="Tw Cen MT" charset="0"/>
                <a:cs typeface="Tw Cen MT" charset="0"/>
              </a:rPr>
              <a:t>		</a:t>
            </a:r>
            <a:r>
              <a:rPr lang="en-CA" sz="2000" dirty="0">
                <a:latin typeface="Tw Cen MT" panose="020B0602020104020603" pitchFamily="34" charset="0"/>
                <a:ea typeface="Calibri"/>
                <a:cs typeface="Arial" pitchFamily="34" charset="0"/>
              </a:rPr>
              <a:t>					</a:t>
            </a:r>
            <a:endParaRPr lang="en-CA" sz="1400" dirty="0">
              <a:latin typeface="Tw Cen MT" panose="020B0602020104020603" pitchFamily="34" charset="0"/>
              <a:ea typeface="Calibri"/>
              <a:cs typeface="Arial" pitchFamily="34" charset="0"/>
            </a:endParaRP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3853911" y="4768934"/>
            <a:ext cx="506278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3804" y="6311253"/>
            <a:ext cx="1113917" cy="356049"/>
          </a:xfrm>
          <a:prstGeom prst="rect">
            <a:avLst/>
          </a:prstGeom>
        </p:spPr>
      </p:pic>
      <p:pic>
        <p:nvPicPr>
          <p:cNvPr id="12" name="Picture 11">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3804" y="728577"/>
            <a:ext cx="1065919" cy="523537"/>
          </a:xfrm>
          <a:prstGeom prst="rect">
            <a:avLst/>
          </a:prstGeom>
        </p:spPr>
      </p:pic>
      <p:sp>
        <p:nvSpPr>
          <p:cNvPr id="4" name="TextBox 3"/>
          <p:cNvSpPr txBox="1"/>
          <p:nvPr/>
        </p:nvSpPr>
        <p:spPr>
          <a:xfrm>
            <a:off x="931164" y="689857"/>
            <a:ext cx="10329672" cy="707886"/>
          </a:xfrm>
          <a:prstGeom prst="rect">
            <a:avLst/>
          </a:prstGeom>
          <a:noFill/>
        </p:spPr>
        <p:txBody>
          <a:bodyPr wrap="square" rtlCol="0">
            <a:spAutoFit/>
          </a:bodyPr>
          <a:lstStyle/>
          <a:p>
            <a:r>
              <a:rPr lang="en-US" sz="4000" b="1" dirty="0">
                <a:solidFill>
                  <a:schemeClr val="accent1"/>
                </a:solidFill>
                <a:latin typeface="Tw Cen MT" panose="020B0602020104020603" pitchFamily="34" charset="77"/>
              </a:rPr>
              <a:t>WHY NON-RANDOMIZED STUDIES MISLEAD?</a:t>
            </a:r>
          </a:p>
        </p:txBody>
      </p:sp>
      <p:sp>
        <p:nvSpPr>
          <p:cNvPr id="5" name="TextBox 4"/>
          <p:cNvSpPr txBox="1"/>
          <p:nvPr/>
        </p:nvSpPr>
        <p:spPr>
          <a:xfrm>
            <a:off x="931164" y="1615566"/>
            <a:ext cx="10777580" cy="4308872"/>
          </a:xfrm>
          <a:prstGeom prst="rect">
            <a:avLst/>
          </a:prstGeom>
          <a:noFill/>
        </p:spPr>
        <p:txBody>
          <a:bodyPr wrap="square" rtlCol="0">
            <a:spAutoFit/>
          </a:bodyPr>
          <a:lstStyle/>
          <a:p>
            <a:pPr marL="380990" indent="-380990">
              <a:buFont typeface="Arial" panose="020B0604020202020204" pitchFamily="34" charset="0"/>
              <a:buChar char="•"/>
            </a:pPr>
            <a:r>
              <a:rPr lang="en-US" sz="2800" dirty="0">
                <a:latin typeface="Tw Cen MT" panose="020B0602020104020603" pitchFamily="34" charset="77"/>
              </a:rPr>
              <a:t>Convenience sampling - no sample size calculation</a:t>
            </a:r>
          </a:p>
          <a:p>
            <a:pPr marL="380990" indent="-380990">
              <a:buFont typeface="Arial" panose="020B0604020202020204" pitchFamily="34" charset="0"/>
              <a:buChar char="•"/>
            </a:pPr>
            <a:endParaRPr lang="en-US" sz="2800" dirty="0">
              <a:latin typeface="Tw Cen MT" panose="020B0602020104020603" pitchFamily="34" charset="77"/>
            </a:endParaRPr>
          </a:p>
          <a:p>
            <a:pPr marL="380990" indent="-380990">
              <a:buFont typeface="Arial" panose="020B0604020202020204" pitchFamily="34" charset="0"/>
              <a:buChar char="•"/>
            </a:pPr>
            <a:r>
              <a:rPr lang="en-US" sz="2800" dirty="0">
                <a:latin typeface="Tw Cen MT" panose="020B0602020104020603" pitchFamily="34" charset="77"/>
              </a:rPr>
              <a:t>Selection bias - surgeon preference</a:t>
            </a:r>
          </a:p>
          <a:p>
            <a:pPr marL="380990" indent="-380990">
              <a:buFont typeface="Arial" panose="020B0604020202020204" pitchFamily="34" charset="0"/>
              <a:buChar char="•"/>
            </a:pPr>
            <a:endParaRPr lang="en-US" sz="2800" dirty="0">
              <a:latin typeface="Tw Cen MT" panose="020B0602020104020603" pitchFamily="34" charset="77"/>
            </a:endParaRPr>
          </a:p>
          <a:p>
            <a:pPr marL="380990" indent="-380990">
              <a:buFont typeface="Arial" panose="020B0604020202020204" pitchFamily="34" charset="0"/>
              <a:buChar char="•"/>
            </a:pPr>
            <a:r>
              <a:rPr lang="en-US" sz="2800" dirty="0">
                <a:latin typeface="Tw Cen MT" panose="020B0602020104020603" pitchFamily="34" charset="77"/>
              </a:rPr>
              <a:t>Confounding by indication</a:t>
            </a:r>
          </a:p>
          <a:p>
            <a:pPr marL="380990" indent="-380990">
              <a:buFont typeface="Arial" panose="020B0604020202020204" pitchFamily="34" charset="0"/>
              <a:buChar char="•"/>
            </a:pPr>
            <a:endParaRPr lang="en-US" sz="2800" dirty="0">
              <a:latin typeface="Tw Cen MT" panose="020B0602020104020603" pitchFamily="34" charset="77"/>
            </a:endParaRPr>
          </a:p>
          <a:p>
            <a:pPr marL="380990" indent="-380990">
              <a:buFont typeface="Arial" panose="020B0604020202020204" pitchFamily="34" charset="0"/>
              <a:buChar char="•"/>
            </a:pPr>
            <a:r>
              <a:rPr lang="en-US" sz="2800" dirty="0">
                <a:latin typeface="Tw Cen MT" panose="020B0602020104020603" pitchFamily="34" charset="77"/>
              </a:rPr>
              <a:t>Lack of standardized protocols = measurement bias</a:t>
            </a:r>
          </a:p>
          <a:p>
            <a:pPr marL="380990" indent="-380990">
              <a:buFont typeface="Arial" panose="020B0604020202020204" pitchFamily="34" charset="0"/>
              <a:buChar char="•"/>
            </a:pPr>
            <a:endParaRPr lang="en-US" sz="2800" dirty="0">
              <a:latin typeface="Tw Cen MT" panose="020B0602020104020603" pitchFamily="34" charset="77"/>
            </a:endParaRPr>
          </a:p>
          <a:p>
            <a:pPr marL="380990" indent="-380990">
              <a:buFont typeface="Arial" panose="020B0604020202020204" pitchFamily="34" charset="0"/>
              <a:buChar char="•"/>
            </a:pPr>
            <a:r>
              <a:rPr lang="en-US" sz="2800" dirty="0">
                <a:latin typeface="Tw Cen MT" panose="020B0602020104020603" pitchFamily="34" charset="77"/>
              </a:rPr>
              <a:t>Reporting and observer biases - lack of outcome assessor blinding</a:t>
            </a:r>
          </a:p>
          <a:p>
            <a:pPr marL="380990" indent="-380990">
              <a:buFont typeface="Arial" panose="020B0604020202020204" pitchFamily="34" charset="0"/>
              <a:buChar char="•"/>
            </a:pPr>
            <a:endParaRPr lang="en-US" sz="2200" dirty="0">
              <a:latin typeface="Tw Cen MT" panose="020B0602020104020603" pitchFamily="34" charset="77"/>
            </a:endParaRPr>
          </a:p>
        </p:txBody>
      </p:sp>
      <p:sp>
        <p:nvSpPr>
          <p:cNvPr id="6" name="Rectangle 5">
            <a:extLst>
              <a:ext uri="{FF2B5EF4-FFF2-40B4-BE49-F238E27FC236}">
                <a16:creationId xmlns:a16="http://schemas.microsoft.com/office/drawing/2014/main" id="{AAC3219A-9076-CB45-94EA-B487CC6325D3}"/>
              </a:ext>
            </a:extLst>
          </p:cNvPr>
          <p:cNvSpPr/>
          <p:nvPr/>
        </p:nvSpPr>
        <p:spPr>
          <a:xfrm>
            <a:off x="6319954" y="5619327"/>
            <a:ext cx="4825908" cy="369332"/>
          </a:xfrm>
          <a:prstGeom prst="rect">
            <a:avLst/>
          </a:prstGeom>
        </p:spPr>
        <p:txBody>
          <a:bodyPr wrap="square">
            <a:spAutoFit/>
          </a:bodyPr>
          <a:lstStyle/>
          <a:p>
            <a:r>
              <a:rPr lang="en-CA" b="1" dirty="0">
                <a:solidFill>
                  <a:srgbClr val="72B2CB"/>
                </a:solidFill>
                <a:latin typeface="Tw Cen MT" panose="020B0602020104020603" pitchFamily="34" charset="77"/>
              </a:rPr>
              <a:t>Wang Y, Braga LH. J </a:t>
            </a:r>
            <a:r>
              <a:rPr lang="en-CA" b="1" dirty="0" err="1">
                <a:solidFill>
                  <a:srgbClr val="72B2CB"/>
                </a:solidFill>
                <a:latin typeface="Tw Cen MT" panose="020B0602020104020603" pitchFamily="34" charset="77"/>
              </a:rPr>
              <a:t>Pediatr</a:t>
            </a:r>
            <a:r>
              <a:rPr lang="en-CA" b="1" dirty="0">
                <a:solidFill>
                  <a:srgbClr val="72B2CB"/>
                </a:solidFill>
                <a:latin typeface="Tw Cen MT" panose="020B0602020104020603" pitchFamily="34" charset="77"/>
              </a:rPr>
              <a:t> Urol 2020</a:t>
            </a:r>
          </a:p>
        </p:txBody>
      </p:sp>
    </p:spTree>
    <p:extLst>
      <p:ext uri="{BB962C8B-B14F-4D97-AF65-F5344CB8AC3E}">
        <p14:creationId xmlns:p14="http://schemas.microsoft.com/office/powerpoint/2010/main" val="1290756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760A39-0DDC-6B66-158A-77FD757FECB7}"/>
              </a:ext>
            </a:extLst>
          </p:cNvPr>
          <p:cNvSpPr>
            <a:spLocks noGrp="1"/>
          </p:cNvSpPr>
          <p:nvPr>
            <p:ph type="title"/>
          </p:nvPr>
        </p:nvSpPr>
        <p:spPr/>
        <p:txBody>
          <a:bodyPr/>
          <a:lstStyle/>
          <a:p>
            <a:r>
              <a:rPr lang="en-GB" b="1" dirty="0">
                <a:solidFill>
                  <a:srgbClr val="0E5670"/>
                </a:solidFill>
              </a:rPr>
              <a:t>How to Identify the Confounder/s?</a:t>
            </a:r>
            <a:endParaRPr lang="tr-TR" dirty="0"/>
          </a:p>
        </p:txBody>
      </p:sp>
      <p:sp>
        <p:nvSpPr>
          <p:cNvPr id="3" name="İçerik Yer Tutucusu 2">
            <a:extLst>
              <a:ext uri="{FF2B5EF4-FFF2-40B4-BE49-F238E27FC236}">
                <a16:creationId xmlns:a16="http://schemas.microsoft.com/office/drawing/2014/main" id="{169845F1-4B58-E9EF-DB15-0D4C26D40B9C}"/>
              </a:ext>
            </a:extLst>
          </p:cNvPr>
          <p:cNvSpPr>
            <a:spLocks noGrp="1"/>
          </p:cNvSpPr>
          <p:nvPr>
            <p:ph idx="1"/>
          </p:nvPr>
        </p:nvSpPr>
        <p:spPr>
          <a:xfrm>
            <a:off x="838200" y="1493837"/>
            <a:ext cx="10515600" cy="4351338"/>
          </a:xfrm>
        </p:spPr>
        <p:txBody>
          <a:bodyPr>
            <a:normAutofit lnSpcReduction="10000"/>
          </a:bodyPr>
          <a:lstStyle/>
          <a:p>
            <a:pPr marL="0" indent="0">
              <a:buNone/>
            </a:pPr>
            <a:r>
              <a:rPr lang="en-US" sz="3200" dirty="0"/>
              <a:t>Make sure the relationship fits the confounding criteria</a:t>
            </a:r>
          </a:p>
          <a:p>
            <a:pPr marL="0" indent="0">
              <a:buNone/>
            </a:pPr>
            <a:endParaRPr lang="en-US" sz="3200" dirty="0"/>
          </a:p>
          <a:p>
            <a:pPr marL="971550" lvl="1" indent="-514350">
              <a:buFont typeface="+mj-lt"/>
              <a:buAutoNum type="arabicPeriod"/>
            </a:pPr>
            <a:r>
              <a:rPr lang="en-US" sz="2800" dirty="0"/>
              <a:t>The confounding factor must be associated with </a:t>
            </a:r>
            <a:r>
              <a:rPr lang="en-US" sz="2800" b="1" dirty="0"/>
              <a:t>both</a:t>
            </a:r>
            <a:r>
              <a:rPr lang="en-US" sz="2800" dirty="0"/>
              <a:t> the risk factor of interest and the outcome.</a:t>
            </a:r>
          </a:p>
          <a:p>
            <a:pPr marL="971550" lvl="1" indent="-514350">
              <a:buFont typeface="+mj-lt"/>
              <a:buAutoNum type="arabicPeriod"/>
            </a:pPr>
            <a:r>
              <a:rPr lang="en-US" sz="2800" dirty="0"/>
              <a:t>The confounding factor must be distributed </a:t>
            </a:r>
            <a:r>
              <a:rPr lang="en-US" sz="2800" b="1" dirty="0"/>
              <a:t>unequally</a:t>
            </a:r>
            <a:r>
              <a:rPr lang="en-US" sz="2800" dirty="0"/>
              <a:t> among the groups being compared.</a:t>
            </a:r>
          </a:p>
          <a:p>
            <a:pPr marL="971550" lvl="1" indent="-514350">
              <a:buFont typeface="+mj-lt"/>
              <a:buAutoNum type="arabicPeriod"/>
            </a:pPr>
            <a:r>
              <a:rPr lang="en-US" sz="2800" dirty="0"/>
              <a:t>A confounder </a:t>
            </a:r>
            <a:r>
              <a:rPr lang="en-US" sz="2800" b="1" dirty="0"/>
              <a:t>cannot </a:t>
            </a:r>
            <a:r>
              <a:rPr lang="en-US" sz="2800" dirty="0"/>
              <a:t>be an intermediary step in the causal pathway from the exposure of interest to the outcome of interest.</a:t>
            </a:r>
          </a:p>
          <a:p>
            <a:endParaRPr lang="en-US" dirty="0"/>
          </a:p>
        </p:txBody>
      </p:sp>
      <p:pic>
        <p:nvPicPr>
          <p:cNvPr id="1026" name="Picture 2" descr="Confounded Face Emoji (U+1F616)">
            <a:extLst>
              <a:ext uri="{FF2B5EF4-FFF2-40B4-BE49-F238E27FC236}">
                <a16:creationId xmlns:a16="http://schemas.microsoft.com/office/drawing/2014/main" id="{089958F3-94CB-61BD-A900-B55726540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950" y="5092700"/>
            <a:ext cx="1593850" cy="1593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52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E7A9-7270-1EDE-0515-A3FC37A24776}"/>
              </a:ext>
            </a:extLst>
          </p:cNvPr>
          <p:cNvSpPr>
            <a:spLocks noGrp="1"/>
          </p:cNvSpPr>
          <p:nvPr>
            <p:ph type="title"/>
          </p:nvPr>
        </p:nvSpPr>
        <p:spPr/>
        <p:txBody>
          <a:bodyPr/>
          <a:lstStyle/>
          <a:p>
            <a:r>
              <a:rPr lang="en-GB" b="1" dirty="0">
                <a:solidFill>
                  <a:srgbClr val="0E5670"/>
                </a:solidFill>
              </a:rPr>
              <a:t>How to Identify the Confounder/s?</a:t>
            </a:r>
            <a:endParaRPr lang="x-none" b="1" dirty="0">
              <a:solidFill>
                <a:srgbClr val="0E5670"/>
              </a:solidFill>
            </a:endParaRPr>
          </a:p>
        </p:txBody>
      </p:sp>
      <p:sp>
        <p:nvSpPr>
          <p:cNvPr id="3" name="Content Placeholder 2">
            <a:extLst>
              <a:ext uri="{FF2B5EF4-FFF2-40B4-BE49-F238E27FC236}">
                <a16:creationId xmlns:a16="http://schemas.microsoft.com/office/drawing/2014/main" id="{20D4A43B-4DDB-6171-9F53-2B407A96E5B6}"/>
              </a:ext>
            </a:extLst>
          </p:cNvPr>
          <p:cNvSpPr>
            <a:spLocks noGrp="1"/>
          </p:cNvSpPr>
          <p:nvPr>
            <p:ph idx="1"/>
          </p:nvPr>
        </p:nvSpPr>
        <p:spPr/>
        <p:txBody>
          <a:bodyPr/>
          <a:lstStyle/>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buNone/>
            </a:pPr>
            <a:r>
              <a:rPr lang="en-GB" dirty="0"/>
              <a:t>    </a:t>
            </a:r>
          </a:p>
          <a:p>
            <a:pPr marL="0" indent="0">
              <a:buNone/>
            </a:pPr>
            <a:endParaRPr lang="en-GB" dirty="0"/>
          </a:p>
          <a:p>
            <a:pPr marL="0" indent="0">
              <a:buNone/>
            </a:pPr>
            <a:endParaRPr lang="en-GB" dirty="0"/>
          </a:p>
          <a:p>
            <a:endParaRPr lang="x-none" dirty="0"/>
          </a:p>
        </p:txBody>
      </p:sp>
      <p:cxnSp>
        <p:nvCxnSpPr>
          <p:cNvPr id="5" name="Düz Ok Bağlayıcısı 4">
            <a:extLst>
              <a:ext uri="{FF2B5EF4-FFF2-40B4-BE49-F238E27FC236}">
                <a16:creationId xmlns:a16="http://schemas.microsoft.com/office/drawing/2014/main" id="{7F78EE8D-A113-8B20-7741-FD26526BF202}"/>
              </a:ext>
            </a:extLst>
          </p:cNvPr>
          <p:cNvCxnSpPr/>
          <p:nvPr/>
        </p:nvCxnSpPr>
        <p:spPr>
          <a:xfrm>
            <a:off x="3281767" y="3611105"/>
            <a:ext cx="215426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Düz Ok Bağlayıcısı 7">
            <a:extLst>
              <a:ext uri="{FF2B5EF4-FFF2-40B4-BE49-F238E27FC236}">
                <a16:creationId xmlns:a16="http://schemas.microsoft.com/office/drawing/2014/main" id="{388FDC06-D9A7-788E-22AD-96958AE14525}"/>
              </a:ext>
            </a:extLst>
          </p:cNvPr>
          <p:cNvCxnSpPr>
            <a:cxnSpLocks/>
          </p:cNvCxnSpPr>
          <p:nvPr/>
        </p:nvCxnSpPr>
        <p:spPr>
          <a:xfrm>
            <a:off x="2812943" y="5122188"/>
            <a:ext cx="93764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Metin kutusu 12">
            <a:extLst>
              <a:ext uri="{FF2B5EF4-FFF2-40B4-BE49-F238E27FC236}">
                <a16:creationId xmlns:a16="http://schemas.microsoft.com/office/drawing/2014/main" id="{0DFF8E6D-EFBF-C53A-BD41-8A202F14F690}"/>
              </a:ext>
            </a:extLst>
          </p:cNvPr>
          <p:cNvSpPr txBox="1"/>
          <p:nvPr/>
        </p:nvSpPr>
        <p:spPr>
          <a:xfrm>
            <a:off x="3415439" y="2505561"/>
            <a:ext cx="1705988" cy="461665"/>
          </a:xfrm>
          <a:prstGeom prst="rect">
            <a:avLst/>
          </a:prstGeom>
          <a:noFill/>
        </p:spPr>
        <p:txBody>
          <a:bodyPr wrap="square">
            <a:spAutoFit/>
          </a:bodyPr>
          <a:lstStyle/>
          <a:p>
            <a:pPr algn="ctr"/>
            <a:r>
              <a:rPr lang="en-GB" sz="2400" dirty="0"/>
              <a:t>Variable</a:t>
            </a:r>
            <a:endParaRPr lang="tr-TR" sz="2400" dirty="0"/>
          </a:p>
        </p:txBody>
      </p:sp>
      <p:cxnSp>
        <p:nvCxnSpPr>
          <p:cNvPr id="23" name="Düz Ok Bağlayıcısı 22">
            <a:extLst>
              <a:ext uri="{FF2B5EF4-FFF2-40B4-BE49-F238E27FC236}">
                <a16:creationId xmlns:a16="http://schemas.microsoft.com/office/drawing/2014/main" id="{BC90C8C9-138F-60BC-A204-95DCC5DBD6FD}"/>
              </a:ext>
            </a:extLst>
          </p:cNvPr>
          <p:cNvCxnSpPr>
            <a:cxnSpLocks/>
          </p:cNvCxnSpPr>
          <p:nvPr/>
        </p:nvCxnSpPr>
        <p:spPr>
          <a:xfrm>
            <a:off x="5987512" y="5122188"/>
            <a:ext cx="93764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Düz Ok Bağlayıcısı 24">
            <a:extLst>
              <a:ext uri="{FF2B5EF4-FFF2-40B4-BE49-F238E27FC236}">
                <a16:creationId xmlns:a16="http://schemas.microsoft.com/office/drawing/2014/main" id="{E1E4E2B8-DEDB-2CD5-90AC-87BAD17B8E1E}"/>
              </a:ext>
            </a:extLst>
          </p:cNvPr>
          <p:cNvCxnSpPr>
            <a:cxnSpLocks/>
          </p:cNvCxnSpPr>
          <p:nvPr/>
        </p:nvCxnSpPr>
        <p:spPr>
          <a:xfrm flipV="1">
            <a:off x="2340244" y="2874893"/>
            <a:ext cx="941523" cy="490981"/>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Düz Ok Bağlayıcısı 27">
            <a:extLst>
              <a:ext uri="{FF2B5EF4-FFF2-40B4-BE49-F238E27FC236}">
                <a16:creationId xmlns:a16="http://schemas.microsoft.com/office/drawing/2014/main" id="{5976BC7E-66AF-C730-B474-F03F2FA4A6C2}"/>
              </a:ext>
            </a:extLst>
          </p:cNvPr>
          <p:cNvCxnSpPr>
            <a:cxnSpLocks/>
          </p:cNvCxnSpPr>
          <p:nvPr/>
        </p:nvCxnSpPr>
        <p:spPr>
          <a:xfrm>
            <a:off x="4953645" y="2876717"/>
            <a:ext cx="1132991" cy="374197"/>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0" name="Metin kutusu 29">
            <a:extLst>
              <a:ext uri="{FF2B5EF4-FFF2-40B4-BE49-F238E27FC236}">
                <a16:creationId xmlns:a16="http://schemas.microsoft.com/office/drawing/2014/main" id="{AF366B8C-1449-6229-CC3E-0B82FA85D368}"/>
              </a:ext>
            </a:extLst>
          </p:cNvPr>
          <p:cNvSpPr txBox="1"/>
          <p:nvPr/>
        </p:nvSpPr>
        <p:spPr>
          <a:xfrm>
            <a:off x="4099948" y="4891355"/>
            <a:ext cx="1538206" cy="461665"/>
          </a:xfrm>
          <a:prstGeom prst="rect">
            <a:avLst/>
          </a:prstGeom>
          <a:noFill/>
        </p:spPr>
        <p:txBody>
          <a:bodyPr wrap="square">
            <a:spAutoFit/>
          </a:bodyPr>
          <a:lstStyle/>
          <a:p>
            <a:pPr algn="ctr"/>
            <a:r>
              <a:rPr lang="en-GB" sz="2400" dirty="0"/>
              <a:t>Variable</a:t>
            </a:r>
            <a:endParaRPr lang="tr-TR" sz="2400" dirty="0"/>
          </a:p>
        </p:txBody>
      </p:sp>
      <p:sp>
        <p:nvSpPr>
          <p:cNvPr id="31" name="Metin kutusu 30">
            <a:extLst>
              <a:ext uri="{FF2B5EF4-FFF2-40B4-BE49-F238E27FC236}">
                <a16:creationId xmlns:a16="http://schemas.microsoft.com/office/drawing/2014/main" id="{3670C666-82ED-74EF-F215-CB47F1D2F405}"/>
              </a:ext>
            </a:extLst>
          </p:cNvPr>
          <p:cNvSpPr txBox="1"/>
          <p:nvPr/>
        </p:nvSpPr>
        <p:spPr>
          <a:xfrm>
            <a:off x="8418787" y="2936247"/>
            <a:ext cx="3068686" cy="523220"/>
          </a:xfrm>
          <a:prstGeom prst="rect">
            <a:avLst/>
          </a:prstGeom>
          <a:noFill/>
        </p:spPr>
        <p:txBody>
          <a:bodyPr wrap="square">
            <a:spAutoFit/>
          </a:bodyPr>
          <a:lstStyle/>
          <a:p>
            <a:pPr algn="ctr"/>
            <a:r>
              <a:rPr lang="en-GB" sz="2800" dirty="0">
                <a:solidFill>
                  <a:srgbClr val="FF0000"/>
                </a:solidFill>
              </a:rPr>
              <a:t>Confounding</a:t>
            </a:r>
            <a:endParaRPr lang="tr-TR" sz="2800" dirty="0">
              <a:solidFill>
                <a:srgbClr val="FF0000"/>
              </a:solidFill>
            </a:endParaRPr>
          </a:p>
        </p:txBody>
      </p:sp>
      <p:sp>
        <p:nvSpPr>
          <p:cNvPr id="32" name="Metin kutusu 31">
            <a:extLst>
              <a:ext uri="{FF2B5EF4-FFF2-40B4-BE49-F238E27FC236}">
                <a16:creationId xmlns:a16="http://schemas.microsoft.com/office/drawing/2014/main" id="{39727165-B381-3056-BD5E-E0E317F1940E}"/>
              </a:ext>
            </a:extLst>
          </p:cNvPr>
          <p:cNvSpPr txBox="1"/>
          <p:nvPr/>
        </p:nvSpPr>
        <p:spPr>
          <a:xfrm>
            <a:off x="8576442" y="4481021"/>
            <a:ext cx="2952038" cy="954107"/>
          </a:xfrm>
          <a:prstGeom prst="rect">
            <a:avLst/>
          </a:prstGeom>
          <a:noFill/>
        </p:spPr>
        <p:txBody>
          <a:bodyPr wrap="square">
            <a:spAutoFit/>
          </a:bodyPr>
          <a:lstStyle/>
          <a:p>
            <a:pPr algn="ctr"/>
            <a:r>
              <a:rPr lang="en-GB" sz="2800" dirty="0">
                <a:solidFill>
                  <a:srgbClr val="FF0000"/>
                </a:solidFill>
              </a:rPr>
              <a:t>NOT Confounding</a:t>
            </a:r>
            <a:endParaRPr lang="tr-TR" sz="2800" dirty="0">
              <a:solidFill>
                <a:srgbClr val="FF0000"/>
              </a:solidFill>
            </a:endParaRPr>
          </a:p>
        </p:txBody>
      </p:sp>
      <p:sp>
        <p:nvSpPr>
          <p:cNvPr id="33" name="Metin kutusu 32">
            <a:extLst>
              <a:ext uri="{FF2B5EF4-FFF2-40B4-BE49-F238E27FC236}">
                <a16:creationId xmlns:a16="http://schemas.microsoft.com/office/drawing/2014/main" id="{A69C81D1-3D8C-CE17-1A43-BB95C3805B5E}"/>
              </a:ext>
            </a:extLst>
          </p:cNvPr>
          <p:cNvSpPr txBox="1"/>
          <p:nvPr/>
        </p:nvSpPr>
        <p:spPr>
          <a:xfrm>
            <a:off x="3829050" y="704850"/>
            <a:ext cx="184731" cy="369332"/>
          </a:xfrm>
          <a:prstGeom prst="rect">
            <a:avLst/>
          </a:prstGeom>
          <a:noFill/>
        </p:spPr>
        <p:txBody>
          <a:bodyPr wrap="none" rtlCol="0">
            <a:spAutoFit/>
          </a:bodyPr>
          <a:lstStyle/>
          <a:p>
            <a:endParaRPr lang="tr-TR" dirty="0"/>
          </a:p>
        </p:txBody>
      </p:sp>
      <p:sp>
        <p:nvSpPr>
          <p:cNvPr id="35" name="Metin kutusu 34">
            <a:extLst>
              <a:ext uri="{FF2B5EF4-FFF2-40B4-BE49-F238E27FC236}">
                <a16:creationId xmlns:a16="http://schemas.microsoft.com/office/drawing/2014/main" id="{0976517E-5E0E-0719-C6CA-879B221A3A20}"/>
              </a:ext>
            </a:extLst>
          </p:cNvPr>
          <p:cNvSpPr txBox="1"/>
          <p:nvPr/>
        </p:nvSpPr>
        <p:spPr>
          <a:xfrm>
            <a:off x="3583220" y="3244335"/>
            <a:ext cx="1735013" cy="366770"/>
          </a:xfrm>
          <a:prstGeom prst="rect">
            <a:avLst/>
          </a:prstGeom>
          <a:noFill/>
        </p:spPr>
        <p:txBody>
          <a:bodyPr wrap="square">
            <a:spAutoFit/>
          </a:bodyPr>
          <a:lstStyle/>
          <a:p>
            <a:r>
              <a:rPr lang="en-GB" sz="1800" dirty="0"/>
              <a:t>Association</a:t>
            </a:r>
            <a:endParaRPr lang="tr-TR" dirty="0"/>
          </a:p>
        </p:txBody>
      </p:sp>
      <p:sp>
        <p:nvSpPr>
          <p:cNvPr id="37" name="Metin kutusu 36">
            <a:extLst>
              <a:ext uri="{FF2B5EF4-FFF2-40B4-BE49-F238E27FC236}">
                <a16:creationId xmlns:a16="http://schemas.microsoft.com/office/drawing/2014/main" id="{034F9083-FFE7-6903-4374-F512A56DF112}"/>
              </a:ext>
            </a:extLst>
          </p:cNvPr>
          <p:cNvSpPr txBox="1"/>
          <p:nvPr/>
        </p:nvSpPr>
        <p:spPr>
          <a:xfrm>
            <a:off x="974574" y="3361304"/>
            <a:ext cx="9998225" cy="523220"/>
          </a:xfrm>
          <a:prstGeom prst="rect">
            <a:avLst/>
          </a:prstGeom>
          <a:noFill/>
        </p:spPr>
        <p:txBody>
          <a:bodyPr wrap="square">
            <a:spAutoFit/>
          </a:bodyPr>
          <a:lstStyle/>
          <a:p>
            <a:r>
              <a:rPr lang="en-GB" sz="2800" dirty="0"/>
              <a:t>Exposure                                            Outcome</a:t>
            </a:r>
            <a:endParaRPr lang="tr-TR" sz="2800" dirty="0"/>
          </a:p>
        </p:txBody>
      </p:sp>
      <p:sp>
        <p:nvSpPr>
          <p:cNvPr id="38" name="Metin kutusu 37">
            <a:extLst>
              <a:ext uri="{FF2B5EF4-FFF2-40B4-BE49-F238E27FC236}">
                <a16:creationId xmlns:a16="http://schemas.microsoft.com/office/drawing/2014/main" id="{8DDD0EF0-CE2E-7292-C63B-DDFAA286A23B}"/>
              </a:ext>
            </a:extLst>
          </p:cNvPr>
          <p:cNvSpPr txBox="1"/>
          <p:nvPr/>
        </p:nvSpPr>
        <p:spPr>
          <a:xfrm>
            <a:off x="1024463" y="4829800"/>
            <a:ext cx="10399949" cy="954107"/>
          </a:xfrm>
          <a:prstGeom prst="rect">
            <a:avLst/>
          </a:prstGeom>
          <a:noFill/>
        </p:spPr>
        <p:txBody>
          <a:bodyPr wrap="square">
            <a:spAutoFit/>
          </a:bodyPr>
          <a:lstStyle/>
          <a:p>
            <a:r>
              <a:rPr lang="en-GB" sz="2800" dirty="0" smtClean="0"/>
              <a:t>Exposure                                                             </a:t>
            </a:r>
            <a:r>
              <a:rPr lang="en-GB" sz="2800" dirty="0"/>
              <a:t>Outcome</a:t>
            </a:r>
            <a:endParaRPr lang="tr-TR" sz="2800" dirty="0"/>
          </a:p>
        </p:txBody>
      </p:sp>
    </p:spTree>
    <p:extLst>
      <p:ext uri="{BB962C8B-B14F-4D97-AF65-F5344CB8AC3E}">
        <p14:creationId xmlns:p14="http://schemas.microsoft.com/office/powerpoint/2010/main" val="315667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0" grpId="0"/>
      <p:bldP spid="31" grpId="0"/>
      <p:bldP spid="32"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20A19-514A-6806-67A8-BD212EC1AAE5}"/>
              </a:ext>
            </a:extLst>
          </p:cNvPr>
          <p:cNvSpPr>
            <a:spLocks noGrp="1"/>
          </p:cNvSpPr>
          <p:nvPr>
            <p:ph type="title"/>
          </p:nvPr>
        </p:nvSpPr>
        <p:spPr/>
        <p:txBody>
          <a:bodyPr>
            <a:normAutofit fontScale="90000"/>
          </a:bodyPr>
          <a:lstStyle/>
          <a:p>
            <a:r>
              <a:rPr lang="en-GB" dirty="0"/>
              <a:t>Interpretation of study results</a:t>
            </a:r>
            <a:br>
              <a:rPr lang="en-GB" dirty="0"/>
            </a:br>
            <a:endParaRPr lang="x-none" dirty="0"/>
          </a:p>
        </p:txBody>
      </p:sp>
      <p:grpSp>
        <p:nvGrpSpPr>
          <p:cNvPr id="11" name="Group 10">
            <a:extLst>
              <a:ext uri="{FF2B5EF4-FFF2-40B4-BE49-F238E27FC236}">
                <a16:creationId xmlns:a16="http://schemas.microsoft.com/office/drawing/2014/main" id="{C0224B63-6294-61E1-38D6-F955D6ABFB7E}"/>
              </a:ext>
            </a:extLst>
          </p:cNvPr>
          <p:cNvGrpSpPr/>
          <p:nvPr/>
        </p:nvGrpSpPr>
        <p:grpSpPr>
          <a:xfrm>
            <a:off x="2070538" y="945931"/>
            <a:ext cx="7557906" cy="5297839"/>
            <a:chOff x="0" y="2244"/>
            <a:chExt cx="7064888" cy="5215864"/>
          </a:xfrm>
        </p:grpSpPr>
        <p:sp>
          <p:nvSpPr>
            <p:cNvPr id="12" name="Oval 11">
              <a:extLst>
                <a:ext uri="{FF2B5EF4-FFF2-40B4-BE49-F238E27FC236}">
                  <a16:creationId xmlns:a16="http://schemas.microsoft.com/office/drawing/2014/main" id="{9F96C6D3-F24F-BCC4-E6ED-640B4E3282E9}"/>
                </a:ext>
              </a:extLst>
            </p:cNvPr>
            <p:cNvSpPr/>
            <p:nvPr/>
          </p:nvSpPr>
          <p:spPr>
            <a:xfrm>
              <a:off x="0" y="2244"/>
              <a:ext cx="7064888" cy="5215864"/>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x-none"/>
            </a:p>
          </p:txBody>
        </p:sp>
        <p:sp>
          <p:nvSpPr>
            <p:cNvPr id="13" name="Oval 4">
              <a:extLst>
                <a:ext uri="{FF2B5EF4-FFF2-40B4-BE49-F238E27FC236}">
                  <a16:creationId xmlns:a16="http://schemas.microsoft.com/office/drawing/2014/main" id="{B5294FEE-1B95-B36C-C2EA-68A9F1598944}"/>
                </a:ext>
              </a:extLst>
            </p:cNvPr>
            <p:cNvSpPr txBox="1"/>
            <p:nvPr/>
          </p:nvSpPr>
          <p:spPr>
            <a:xfrm>
              <a:off x="484443" y="1171000"/>
              <a:ext cx="6255322" cy="3283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l" defTabSz="1778000">
                <a:lnSpc>
                  <a:spcPct val="90000"/>
                </a:lnSpc>
                <a:spcBef>
                  <a:spcPct val="0"/>
                </a:spcBef>
                <a:spcAft>
                  <a:spcPct val="35000"/>
                </a:spcAft>
                <a:buNone/>
              </a:pPr>
              <a:r>
                <a:rPr lang="en-US" sz="3600" kern="1200" dirty="0"/>
                <a:t>Results may be due to</a:t>
              </a:r>
              <a:r>
                <a:rPr lang="en-US" sz="4400" kern="1200" dirty="0"/>
                <a:t>:</a:t>
              </a:r>
            </a:p>
            <a:p>
              <a:pPr marL="285750" lvl="1" indent="-285750" algn="ctr" defTabSz="1555750">
                <a:lnSpc>
                  <a:spcPct val="90000"/>
                </a:lnSpc>
                <a:spcBef>
                  <a:spcPct val="0"/>
                </a:spcBef>
                <a:spcAft>
                  <a:spcPct val="15000"/>
                </a:spcAft>
                <a:buChar char="•"/>
              </a:pPr>
              <a:r>
                <a:rPr lang="en-US" sz="2800" kern="1200" dirty="0"/>
                <a:t>Causal</a:t>
              </a:r>
              <a:r>
                <a:rPr lang="en-US" sz="3200" kern="1200" dirty="0"/>
                <a:t> association</a:t>
              </a:r>
            </a:p>
            <a:p>
              <a:pPr marL="285750" lvl="1" indent="-285750" algn="ctr" defTabSz="1555750">
                <a:lnSpc>
                  <a:spcPct val="90000"/>
                </a:lnSpc>
                <a:spcBef>
                  <a:spcPct val="0"/>
                </a:spcBef>
                <a:spcAft>
                  <a:spcPct val="15000"/>
                </a:spcAft>
                <a:buChar char="•"/>
              </a:pPr>
              <a:r>
                <a:rPr lang="en-US" sz="3200" kern="1200" dirty="0"/>
                <a:t>Chance (random error)</a:t>
              </a:r>
            </a:p>
            <a:p>
              <a:pPr marL="285750" lvl="1" indent="-285750" algn="ctr" defTabSz="1555750">
                <a:lnSpc>
                  <a:spcPct val="90000"/>
                </a:lnSpc>
                <a:spcBef>
                  <a:spcPct val="0"/>
                </a:spcBef>
                <a:spcAft>
                  <a:spcPct val="15000"/>
                </a:spcAft>
                <a:buChar char="•"/>
              </a:pPr>
              <a:r>
                <a:rPr lang="en-US" sz="3200" kern="1200" dirty="0"/>
                <a:t>Bias (systematic error)</a:t>
              </a:r>
            </a:p>
            <a:p>
              <a:pPr marL="742950" lvl="2" indent="-285750" algn="ctr" defTabSz="1555750">
                <a:lnSpc>
                  <a:spcPct val="90000"/>
                </a:lnSpc>
                <a:spcBef>
                  <a:spcPct val="0"/>
                </a:spcBef>
                <a:spcAft>
                  <a:spcPct val="15000"/>
                </a:spcAft>
                <a:buChar char="•"/>
              </a:pPr>
              <a:r>
                <a:rPr lang="en-US" sz="3200" kern="1200" dirty="0">
                  <a:solidFill>
                    <a:schemeClr val="accent2"/>
                  </a:solidFill>
                </a:rPr>
                <a:t>Confounding</a:t>
              </a:r>
            </a:p>
          </p:txBody>
        </p:sp>
      </p:grpSp>
    </p:spTree>
    <p:extLst>
      <p:ext uri="{BB962C8B-B14F-4D97-AF65-F5344CB8AC3E}">
        <p14:creationId xmlns:p14="http://schemas.microsoft.com/office/powerpoint/2010/main" val="2169378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8C88AD-FABF-5E12-FD5B-78A2BEFADD42}"/>
              </a:ext>
            </a:extLst>
          </p:cNvPr>
          <p:cNvSpPr>
            <a:spLocks noGrp="1"/>
          </p:cNvSpPr>
          <p:nvPr>
            <p:ph type="title"/>
          </p:nvPr>
        </p:nvSpPr>
        <p:spPr/>
        <p:txBody>
          <a:bodyPr/>
          <a:lstStyle/>
          <a:p>
            <a:r>
              <a:rPr lang="en-GB" b="1" dirty="0">
                <a:solidFill>
                  <a:srgbClr val="0E5670"/>
                </a:solidFill>
              </a:rPr>
              <a:t>How to Identify the Confounder/s?</a:t>
            </a:r>
            <a:endParaRPr lang="tr-TR" dirty="0"/>
          </a:p>
        </p:txBody>
      </p:sp>
      <p:sp>
        <p:nvSpPr>
          <p:cNvPr id="3" name="İçerik Yer Tutucusu 2">
            <a:extLst>
              <a:ext uri="{FF2B5EF4-FFF2-40B4-BE49-F238E27FC236}">
                <a16:creationId xmlns:a16="http://schemas.microsoft.com/office/drawing/2014/main" id="{C747F4CF-DD65-8C32-4896-A8F2DC268641}"/>
              </a:ext>
            </a:extLst>
          </p:cNvPr>
          <p:cNvSpPr>
            <a:spLocks noGrp="1"/>
          </p:cNvSpPr>
          <p:nvPr>
            <p:ph idx="1"/>
          </p:nvPr>
        </p:nvSpPr>
        <p:spPr/>
        <p:txBody>
          <a:bodyPr>
            <a:normAutofit fontScale="92500" lnSpcReduction="10000"/>
          </a:bodyPr>
          <a:lstStyle/>
          <a:p>
            <a:r>
              <a:rPr lang="en-US" dirty="0"/>
              <a:t>Compare the associations before and after adjusting for that confounding factor.</a:t>
            </a:r>
          </a:p>
          <a:p>
            <a:pPr lvl="1"/>
            <a:r>
              <a:rPr lang="en-US" dirty="0"/>
              <a:t>&gt;10% difference in association → most likely confounding</a:t>
            </a:r>
          </a:p>
          <a:p>
            <a:pPr lvl="1"/>
            <a:endParaRPr lang="en-US" dirty="0"/>
          </a:p>
          <a:p>
            <a:r>
              <a:rPr lang="en-US" dirty="0"/>
              <a:t>Clinically meaningful relationship between the variable and the risk factor &amp; between the variable and the outcome</a:t>
            </a:r>
          </a:p>
          <a:p>
            <a:endParaRPr lang="en-US" dirty="0"/>
          </a:p>
          <a:p>
            <a:r>
              <a:rPr lang="en-US" dirty="0"/>
              <a:t>Perform formal tests of hypothesis to assess whether the variable is associated with the exposure of interest and with the outcome</a:t>
            </a:r>
          </a:p>
        </p:txBody>
      </p:sp>
    </p:spTree>
    <p:extLst>
      <p:ext uri="{BB962C8B-B14F-4D97-AF65-F5344CB8AC3E}">
        <p14:creationId xmlns:p14="http://schemas.microsoft.com/office/powerpoint/2010/main" val="33506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C39F-5E6A-C443-83B2-FC6E78BD75DC}"/>
              </a:ext>
            </a:extLst>
          </p:cNvPr>
          <p:cNvSpPr>
            <a:spLocks noGrp="1"/>
          </p:cNvSpPr>
          <p:nvPr>
            <p:ph type="title"/>
          </p:nvPr>
        </p:nvSpPr>
        <p:spPr/>
        <p:txBody>
          <a:bodyPr/>
          <a:lstStyle/>
          <a:p>
            <a:r>
              <a:rPr lang="en-GB" b="1" dirty="0">
                <a:solidFill>
                  <a:srgbClr val="0E5670"/>
                </a:solidFill>
              </a:rPr>
              <a:t>How to Minimize the Confounder/s?</a:t>
            </a:r>
            <a:endParaRPr lang="x-none" dirty="0"/>
          </a:p>
        </p:txBody>
      </p:sp>
      <p:sp>
        <p:nvSpPr>
          <p:cNvPr id="3" name="Content Placeholder 2">
            <a:extLst>
              <a:ext uri="{FF2B5EF4-FFF2-40B4-BE49-F238E27FC236}">
                <a16:creationId xmlns:a16="http://schemas.microsoft.com/office/drawing/2014/main" id="{F06C0633-3C9E-D767-46BE-878AE60C735C}"/>
              </a:ext>
            </a:extLst>
          </p:cNvPr>
          <p:cNvSpPr>
            <a:spLocks noGrp="1"/>
          </p:cNvSpPr>
          <p:nvPr>
            <p:ph idx="1"/>
          </p:nvPr>
        </p:nvSpPr>
        <p:spPr>
          <a:xfrm>
            <a:off x="1276350" y="1825624"/>
            <a:ext cx="10515600" cy="4351338"/>
          </a:xfrm>
        </p:spPr>
        <p:txBody>
          <a:bodyPr>
            <a:normAutofit/>
          </a:bodyPr>
          <a:lstStyle/>
          <a:p>
            <a:r>
              <a:rPr lang="en-US" altLang="tr-TR" sz="3200" dirty="0"/>
              <a:t>At the time of study design </a:t>
            </a:r>
          </a:p>
          <a:p>
            <a:r>
              <a:rPr lang="en-US" altLang="tr-TR" sz="3200" dirty="0"/>
              <a:t>At the time of analysis</a:t>
            </a:r>
          </a:p>
          <a:p>
            <a:endParaRPr lang="en-US" sz="3200" dirty="0"/>
          </a:p>
        </p:txBody>
      </p:sp>
      <p:pic>
        <p:nvPicPr>
          <p:cNvPr id="4" name="Resim 2">
            <a:extLst>
              <a:ext uri="{FF2B5EF4-FFF2-40B4-BE49-F238E27FC236}">
                <a16:creationId xmlns:a16="http://schemas.microsoft.com/office/drawing/2014/main" id="{218B6AB2-519E-64C2-0773-1FB0C233A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619" y="2678906"/>
            <a:ext cx="352742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128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5A6E-B7E2-A1CB-30E1-01D54DB3E26C}"/>
              </a:ext>
            </a:extLst>
          </p:cNvPr>
          <p:cNvSpPr>
            <a:spLocks noGrp="1"/>
          </p:cNvSpPr>
          <p:nvPr>
            <p:ph type="title"/>
          </p:nvPr>
        </p:nvSpPr>
        <p:spPr/>
        <p:txBody>
          <a:bodyPr/>
          <a:lstStyle/>
          <a:p>
            <a:r>
              <a:rPr lang="en-GB" b="1" dirty="0">
                <a:solidFill>
                  <a:srgbClr val="0E5670"/>
                </a:solidFill>
              </a:rPr>
              <a:t>How to Minimize the Confounder/s?</a:t>
            </a:r>
            <a:endParaRPr lang="x-none" dirty="0"/>
          </a:p>
        </p:txBody>
      </p:sp>
      <p:sp>
        <p:nvSpPr>
          <p:cNvPr id="3" name="Content Placeholder 2">
            <a:extLst>
              <a:ext uri="{FF2B5EF4-FFF2-40B4-BE49-F238E27FC236}">
                <a16:creationId xmlns:a16="http://schemas.microsoft.com/office/drawing/2014/main" id="{A654D8E6-EECC-B415-5F2B-B6210924DB6D}"/>
              </a:ext>
            </a:extLst>
          </p:cNvPr>
          <p:cNvSpPr>
            <a:spLocks noGrp="1"/>
          </p:cNvSpPr>
          <p:nvPr>
            <p:ph idx="1"/>
          </p:nvPr>
        </p:nvSpPr>
        <p:spPr/>
        <p:txBody>
          <a:bodyPr/>
          <a:lstStyle/>
          <a:p>
            <a:r>
              <a:rPr lang="en-US" sz="3200" dirty="0">
                <a:solidFill>
                  <a:schemeClr val="tx1">
                    <a:alpha val="27000"/>
                  </a:schemeClr>
                </a:solidFill>
                <a:effectLst>
                  <a:outerShdw blurRad="50800" dist="50800" dir="5400000" algn="ctr" rotWithShape="0">
                    <a:srgbClr val="000000">
                      <a:alpha val="0"/>
                    </a:srgbClr>
                  </a:outerShdw>
                </a:effectLst>
              </a:rPr>
              <a:t>At the time of study design </a:t>
            </a:r>
            <a:endParaRPr lang="en-US" altLang="tr-TR" sz="3200" dirty="0"/>
          </a:p>
          <a:p>
            <a:r>
              <a:rPr lang="en-US" altLang="tr-TR" sz="3200" dirty="0"/>
              <a:t>Restriction</a:t>
            </a:r>
          </a:p>
          <a:p>
            <a:pPr lvl="1"/>
            <a:r>
              <a:rPr lang="en-US" altLang="tr-TR" sz="2800" dirty="0"/>
              <a:t>Get rid of possible </a:t>
            </a:r>
            <a:r>
              <a:rPr lang="en-US" altLang="tr-TR" sz="2800" dirty="0" err="1"/>
              <a:t>counfoundings</a:t>
            </a:r>
            <a:r>
              <a:rPr lang="en-US" altLang="tr-TR" sz="2800" dirty="0"/>
              <a:t> by excluding (Age, gender, medication, circumcision status etc.)</a:t>
            </a:r>
          </a:p>
          <a:p>
            <a:pPr lvl="1"/>
            <a:r>
              <a:rPr lang="en-US" altLang="tr-TR" sz="2800" dirty="0"/>
              <a:t>Cannot evaluate the excluded factors</a:t>
            </a:r>
          </a:p>
          <a:p>
            <a:pPr lvl="1"/>
            <a:r>
              <a:rPr lang="en-US" altLang="tr-TR" sz="2800" dirty="0"/>
              <a:t>Harder to achieve adequate patient number</a:t>
            </a:r>
          </a:p>
          <a:p>
            <a:pPr lvl="1"/>
            <a:r>
              <a:rPr lang="en-US" altLang="tr-TR" sz="2800" dirty="0"/>
              <a:t>Loss of generalizability</a:t>
            </a:r>
          </a:p>
          <a:p>
            <a:pPr lvl="1"/>
            <a:r>
              <a:rPr lang="en-US" altLang="tr-TR" sz="2800" dirty="0"/>
              <a:t>Might still include unidentified confounders</a:t>
            </a:r>
          </a:p>
          <a:p>
            <a:endParaRPr lang="en-US" dirty="0"/>
          </a:p>
        </p:txBody>
      </p:sp>
    </p:spTree>
    <p:extLst>
      <p:ext uri="{BB962C8B-B14F-4D97-AF65-F5344CB8AC3E}">
        <p14:creationId xmlns:p14="http://schemas.microsoft.com/office/powerpoint/2010/main" val="3398131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5A6E-B7E2-A1CB-30E1-01D54DB3E26C}"/>
              </a:ext>
            </a:extLst>
          </p:cNvPr>
          <p:cNvSpPr>
            <a:spLocks noGrp="1"/>
          </p:cNvSpPr>
          <p:nvPr>
            <p:ph type="title"/>
          </p:nvPr>
        </p:nvSpPr>
        <p:spPr/>
        <p:txBody>
          <a:bodyPr/>
          <a:lstStyle/>
          <a:p>
            <a:r>
              <a:rPr lang="en-GB" b="1" dirty="0">
                <a:solidFill>
                  <a:srgbClr val="0E5670"/>
                </a:solidFill>
              </a:rPr>
              <a:t>How to Minimize the Confounder/s?</a:t>
            </a:r>
            <a:endParaRPr lang="x-none" dirty="0"/>
          </a:p>
        </p:txBody>
      </p:sp>
      <p:sp>
        <p:nvSpPr>
          <p:cNvPr id="3" name="Content Placeholder 2">
            <a:extLst>
              <a:ext uri="{FF2B5EF4-FFF2-40B4-BE49-F238E27FC236}">
                <a16:creationId xmlns:a16="http://schemas.microsoft.com/office/drawing/2014/main" id="{A654D8E6-EECC-B415-5F2B-B6210924DB6D}"/>
              </a:ext>
            </a:extLst>
          </p:cNvPr>
          <p:cNvSpPr>
            <a:spLocks noGrp="1"/>
          </p:cNvSpPr>
          <p:nvPr>
            <p:ph idx="1"/>
          </p:nvPr>
        </p:nvSpPr>
        <p:spPr/>
        <p:txBody>
          <a:bodyPr/>
          <a:lstStyle/>
          <a:p>
            <a:r>
              <a:rPr lang="en-US" altLang="tr-TR" sz="3200" dirty="0"/>
              <a:t>Matching</a:t>
            </a:r>
          </a:p>
          <a:p>
            <a:pPr lvl="1"/>
            <a:r>
              <a:rPr lang="en-US" altLang="tr-TR" sz="2800" dirty="0"/>
              <a:t>Pairing possible confounding factors (age, gender, VUR status, degree of hypospadias, type of intervention etc.)</a:t>
            </a:r>
          </a:p>
          <a:p>
            <a:pPr lvl="1"/>
            <a:r>
              <a:rPr lang="en-US" altLang="tr-TR" sz="2800" dirty="0"/>
              <a:t>Paired factor can’t be investigated</a:t>
            </a:r>
          </a:p>
          <a:p>
            <a:pPr lvl="2"/>
            <a:r>
              <a:rPr lang="en-US" altLang="tr-TR" dirty="0"/>
              <a:t>Avoid overmatching</a:t>
            </a:r>
          </a:p>
          <a:p>
            <a:pPr lvl="1"/>
            <a:r>
              <a:rPr lang="en-US" altLang="tr-TR" sz="2800" dirty="0"/>
              <a:t>Prone to data loss and bias</a:t>
            </a:r>
          </a:p>
          <a:p>
            <a:endParaRPr lang="en-US" dirty="0"/>
          </a:p>
        </p:txBody>
      </p:sp>
      <p:pic>
        <p:nvPicPr>
          <p:cNvPr id="4" name="Picture 4" descr="Stratification to Control for Confounding">
            <a:extLst>
              <a:ext uri="{FF2B5EF4-FFF2-40B4-BE49-F238E27FC236}">
                <a16:creationId xmlns:a16="http://schemas.microsoft.com/office/drawing/2014/main" id="{A2FB0632-890D-2F48-F075-720E86EED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944938"/>
            <a:ext cx="4953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665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E07B-C367-F402-F761-1EF75ECA141E}"/>
              </a:ext>
            </a:extLst>
          </p:cNvPr>
          <p:cNvSpPr>
            <a:spLocks noGrp="1"/>
          </p:cNvSpPr>
          <p:nvPr>
            <p:ph type="title"/>
          </p:nvPr>
        </p:nvSpPr>
        <p:spPr>
          <a:xfrm>
            <a:off x="838200" y="0"/>
            <a:ext cx="10515600" cy="1325563"/>
          </a:xfrm>
        </p:spPr>
        <p:txBody>
          <a:bodyPr/>
          <a:lstStyle/>
          <a:p>
            <a:r>
              <a:rPr lang="en-GB" b="1" dirty="0">
                <a:solidFill>
                  <a:srgbClr val="0E5670"/>
                </a:solidFill>
              </a:rPr>
              <a:t>How to Minimize the Confounder/s?</a:t>
            </a:r>
            <a:endParaRPr lang="x-none" dirty="0"/>
          </a:p>
        </p:txBody>
      </p:sp>
      <p:sp>
        <p:nvSpPr>
          <p:cNvPr id="3" name="Content Placeholder 2">
            <a:extLst>
              <a:ext uri="{FF2B5EF4-FFF2-40B4-BE49-F238E27FC236}">
                <a16:creationId xmlns:a16="http://schemas.microsoft.com/office/drawing/2014/main" id="{E752DC6A-2E6E-E05D-AD25-4A25F333D76F}"/>
              </a:ext>
            </a:extLst>
          </p:cNvPr>
          <p:cNvSpPr>
            <a:spLocks noGrp="1"/>
          </p:cNvSpPr>
          <p:nvPr>
            <p:ph idx="1"/>
          </p:nvPr>
        </p:nvSpPr>
        <p:spPr>
          <a:xfrm>
            <a:off x="838200" y="1156493"/>
            <a:ext cx="5791200" cy="4351338"/>
          </a:xfrm>
        </p:spPr>
        <p:txBody>
          <a:bodyPr>
            <a:normAutofit fontScale="92500"/>
          </a:bodyPr>
          <a:lstStyle/>
          <a:p>
            <a:pPr marL="0" indent="0">
              <a:lnSpc>
                <a:spcPct val="150000"/>
              </a:lnSpc>
              <a:buNone/>
            </a:pPr>
            <a:r>
              <a:rPr lang="en-GB" dirty="0"/>
              <a:t>Randomization (RCT)</a:t>
            </a:r>
          </a:p>
          <a:p>
            <a:pPr lvl="1">
              <a:lnSpc>
                <a:spcPct val="150000"/>
              </a:lnSpc>
            </a:pPr>
            <a:r>
              <a:rPr lang="en-GB" dirty="0"/>
              <a:t>Balancing both measured and unmeasured confounders between study groups</a:t>
            </a:r>
          </a:p>
          <a:p>
            <a:pPr lvl="1">
              <a:lnSpc>
                <a:spcPct val="150000"/>
              </a:lnSpc>
            </a:pPr>
            <a:r>
              <a:rPr lang="en-GB" dirty="0"/>
              <a:t>Factors can still remain, however</a:t>
            </a:r>
          </a:p>
          <a:p>
            <a:pPr marL="457200" lvl="1" indent="0">
              <a:lnSpc>
                <a:spcPct val="150000"/>
              </a:lnSpc>
              <a:buNone/>
            </a:pPr>
            <a:r>
              <a:rPr lang="en-GB" dirty="0"/>
              <a:t>     the effect is minimalized</a:t>
            </a:r>
          </a:p>
          <a:p>
            <a:pPr lvl="1"/>
            <a:endParaRPr lang="en-GB" dirty="0"/>
          </a:p>
          <a:p>
            <a:endParaRPr lang="x-none" dirty="0"/>
          </a:p>
        </p:txBody>
      </p:sp>
      <p:pic>
        <p:nvPicPr>
          <p:cNvPr id="5" name="Resim 4">
            <a:extLst>
              <a:ext uri="{FF2B5EF4-FFF2-40B4-BE49-F238E27FC236}">
                <a16:creationId xmlns:a16="http://schemas.microsoft.com/office/drawing/2014/main" id="{D4A0F4A1-19D3-AD12-9DD4-14A327F19C1A}"/>
              </a:ext>
            </a:extLst>
          </p:cNvPr>
          <p:cNvPicPr>
            <a:picLocks noChangeAspect="1"/>
          </p:cNvPicPr>
          <p:nvPr/>
        </p:nvPicPr>
        <p:blipFill>
          <a:blip r:embed="rId2"/>
          <a:stretch>
            <a:fillRect/>
          </a:stretch>
        </p:blipFill>
        <p:spPr>
          <a:xfrm>
            <a:off x="6094094" y="1350168"/>
            <a:ext cx="6097906" cy="4157663"/>
          </a:xfrm>
          <a:prstGeom prst="rect">
            <a:avLst/>
          </a:prstGeom>
        </p:spPr>
      </p:pic>
    </p:spTree>
    <p:extLst>
      <p:ext uri="{BB962C8B-B14F-4D97-AF65-F5344CB8AC3E}">
        <p14:creationId xmlns:p14="http://schemas.microsoft.com/office/powerpoint/2010/main" val="1725306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5A6E-B7E2-A1CB-30E1-01D54DB3E26C}"/>
              </a:ext>
            </a:extLst>
          </p:cNvPr>
          <p:cNvSpPr>
            <a:spLocks noGrp="1"/>
          </p:cNvSpPr>
          <p:nvPr>
            <p:ph type="title"/>
          </p:nvPr>
        </p:nvSpPr>
        <p:spPr>
          <a:xfrm>
            <a:off x="838198" y="-225916"/>
            <a:ext cx="11542987" cy="1325563"/>
          </a:xfrm>
        </p:spPr>
        <p:txBody>
          <a:bodyPr/>
          <a:lstStyle/>
          <a:p>
            <a:r>
              <a:rPr lang="en-GB" b="1" dirty="0">
                <a:solidFill>
                  <a:srgbClr val="0E5670"/>
                </a:solidFill>
              </a:rPr>
              <a:t>How to Minimize the Confounder/s?</a:t>
            </a:r>
            <a:endParaRPr lang="x-none" dirty="0"/>
          </a:p>
        </p:txBody>
      </p:sp>
      <p:sp>
        <p:nvSpPr>
          <p:cNvPr id="3" name="Content Placeholder 2">
            <a:extLst>
              <a:ext uri="{FF2B5EF4-FFF2-40B4-BE49-F238E27FC236}">
                <a16:creationId xmlns:a16="http://schemas.microsoft.com/office/drawing/2014/main" id="{A654D8E6-EECC-B415-5F2B-B6210924DB6D}"/>
              </a:ext>
            </a:extLst>
          </p:cNvPr>
          <p:cNvSpPr>
            <a:spLocks noGrp="1"/>
          </p:cNvSpPr>
          <p:nvPr>
            <p:ph idx="1"/>
          </p:nvPr>
        </p:nvSpPr>
        <p:spPr>
          <a:xfrm>
            <a:off x="838199" y="930275"/>
            <a:ext cx="10515600" cy="4351338"/>
          </a:xfrm>
        </p:spPr>
        <p:txBody>
          <a:bodyPr/>
          <a:lstStyle/>
          <a:p>
            <a:r>
              <a:rPr lang="en-US" altLang="tr-TR" dirty="0">
                <a:solidFill>
                  <a:schemeClr val="tx1">
                    <a:alpha val="29000"/>
                  </a:schemeClr>
                </a:solidFill>
              </a:rPr>
              <a:t>At the time of data analysis</a:t>
            </a:r>
          </a:p>
          <a:p>
            <a:r>
              <a:rPr lang="en-US" altLang="tr-TR" dirty="0"/>
              <a:t>Stratification</a:t>
            </a:r>
          </a:p>
          <a:p>
            <a:pPr lvl="1"/>
            <a:r>
              <a:rPr lang="en-US" altLang="tr-TR" dirty="0"/>
              <a:t>Adjusted/Unadjusted effects should taken into account (not p value)</a:t>
            </a:r>
          </a:p>
          <a:p>
            <a:pPr lvl="1"/>
            <a:r>
              <a:rPr lang="en-US" dirty="0"/>
              <a:t>Stratify participants into subgroups according to a third variable considered to be a potential confounder (Age, gender, LUTD status, testis location etc.)</a:t>
            </a:r>
            <a:endParaRPr lang="en-US" altLang="tr-TR" dirty="0"/>
          </a:p>
          <a:p>
            <a:pPr lvl="1"/>
            <a:r>
              <a:rPr lang="en-US" altLang="tr-TR" dirty="0"/>
              <a:t>Difficult to handle multiple confounders</a:t>
            </a:r>
          </a:p>
          <a:p>
            <a:endParaRPr lang="en-US" dirty="0"/>
          </a:p>
        </p:txBody>
      </p:sp>
      <p:pic>
        <p:nvPicPr>
          <p:cNvPr id="5" name="Picture 10" descr="stratified-sampling">
            <a:extLst>
              <a:ext uri="{FF2B5EF4-FFF2-40B4-BE49-F238E27FC236}">
                <a16:creationId xmlns:a16="http://schemas.microsoft.com/office/drawing/2014/main" id="{1DBDB1C7-F0E2-0669-8B17-1D16A3A60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656" y="3985721"/>
            <a:ext cx="10326687" cy="28934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96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3819BA-7668-05DA-FEB7-4040BA77D262}"/>
              </a:ext>
            </a:extLst>
          </p:cNvPr>
          <p:cNvSpPr>
            <a:spLocks noGrp="1"/>
          </p:cNvSpPr>
          <p:nvPr>
            <p:ph type="title"/>
          </p:nvPr>
        </p:nvSpPr>
        <p:spPr/>
        <p:txBody>
          <a:bodyPr/>
          <a:lstStyle/>
          <a:p>
            <a:r>
              <a:rPr lang="en-GB" b="1" dirty="0">
                <a:solidFill>
                  <a:srgbClr val="0E5670"/>
                </a:solidFill>
              </a:rPr>
              <a:t>How to Minimize the Confounder/s?</a:t>
            </a:r>
            <a:endParaRPr lang="tr-TR" dirty="0"/>
          </a:p>
        </p:txBody>
      </p:sp>
      <p:graphicFrame>
        <p:nvGraphicFramePr>
          <p:cNvPr id="8" name="İçerik Yer Tutucusu 7">
            <a:extLst>
              <a:ext uri="{FF2B5EF4-FFF2-40B4-BE49-F238E27FC236}">
                <a16:creationId xmlns:a16="http://schemas.microsoft.com/office/drawing/2014/main" id="{248C6403-0D2E-9E0F-25F3-1C691B3839B5}"/>
              </a:ext>
            </a:extLst>
          </p:cNvPr>
          <p:cNvGraphicFramePr>
            <a:graphicFrameLocks noGrp="1"/>
          </p:cNvGraphicFramePr>
          <p:nvPr>
            <p:ph idx="1"/>
            <p:extLst>
              <p:ext uri="{D42A27DB-BD31-4B8C-83A1-F6EECF244321}">
                <p14:modId xmlns:p14="http://schemas.microsoft.com/office/powerpoint/2010/main" val="286994807"/>
              </p:ext>
            </p:extLst>
          </p:nvPr>
        </p:nvGraphicFramePr>
        <p:xfrm>
          <a:off x="1943100" y="1520581"/>
          <a:ext cx="8362953" cy="2646636"/>
        </p:xfrm>
        <a:graphic>
          <a:graphicData uri="http://schemas.openxmlformats.org/drawingml/2006/table">
            <a:tbl>
              <a:tblPr/>
              <a:tblGrid>
                <a:gridCol w="929217">
                  <a:extLst>
                    <a:ext uri="{9D8B030D-6E8A-4147-A177-3AD203B41FA5}">
                      <a16:colId xmlns:a16="http://schemas.microsoft.com/office/drawing/2014/main" val="419110520"/>
                    </a:ext>
                  </a:extLst>
                </a:gridCol>
                <a:gridCol w="929217">
                  <a:extLst>
                    <a:ext uri="{9D8B030D-6E8A-4147-A177-3AD203B41FA5}">
                      <a16:colId xmlns:a16="http://schemas.microsoft.com/office/drawing/2014/main" val="45345930"/>
                    </a:ext>
                  </a:extLst>
                </a:gridCol>
                <a:gridCol w="929217">
                  <a:extLst>
                    <a:ext uri="{9D8B030D-6E8A-4147-A177-3AD203B41FA5}">
                      <a16:colId xmlns:a16="http://schemas.microsoft.com/office/drawing/2014/main" val="336486500"/>
                    </a:ext>
                  </a:extLst>
                </a:gridCol>
                <a:gridCol w="929217">
                  <a:extLst>
                    <a:ext uri="{9D8B030D-6E8A-4147-A177-3AD203B41FA5}">
                      <a16:colId xmlns:a16="http://schemas.microsoft.com/office/drawing/2014/main" val="907460311"/>
                    </a:ext>
                  </a:extLst>
                </a:gridCol>
                <a:gridCol w="929217">
                  <a:extLst>
                    <a:ext uri="{9D8B030D-6E8A-4147-A177-3AD203B41FA5}">
                      <a16:colId xmlns:a16="http://schemas.microsoft.com/office/drawing/2014/main" val="2497817627"/>
                    </a:ext>
                  </a:extLst>
                </a:gridCol>
                <a:gridCol w="929217">
                  <a:extLst>
                    <a:ext uri="{9D8B030D-6E8A-4147-A177-3AD203B41FA5}">
                      <a16:colId xmlns:a16="http://schemas.microsoft.com/office/drawing/2014/main" val="3456424116"/>
                    </a:ext>
                  </a:extLst>
                </a:gridCol>
                <a:gridCol w="929217">
                  <a:extLst>
                    <a:ext uri="{9D8B030D-6E8A-4147-A177-3AD203B41FA5}">
                      <a16:colId xmlns:a16="http://schemas.microsoft.com/office/drawing/2014/main" val="4263935974"/>
                    </a:ext>
                  </a:extLst>
                </a:gridCol>
                <a:gridCol w="929217">
                  <a:extLst>
                    <a:ext uri="{9D8B030D-6E8A-4147-A177-3AD203B41FA5}">
                      <a16:colId xmlns:a16="http://schemas.microsoft.com/office/drawing/2014/main" val="3122788084"/>
                    </a:ext>
                  </a:extLst>
                </a:gridCol>
                <a:gridCol w="929217">
                  <a:extLst>
                    <a:ext uri="{9D8B030D-6E8A-4147-A177-3AD203B41FA5}">
                      <a16:colId xmlns:a16="http://schemas.microsoft.com/office/drawing/2014/main" val="1841106845"/>
                    </a:ext>
                  </a:extLst>
                </a:gridCol>
              </a:tblGrid>
              <a:tr h="422433">
                <a:tc>
                  <a:txBody>
                    <a:bodyPr/>
                    <a:lstStyle/>
                    <a:p>
                      <a:r>
                        <a:rPr lang="tr-TR">
                          <a:ln>
                            <a:noFill/>
                          </a:ln>
                          <a:solidFill>
                            <a:schemeClr val="tx1"/>
                          </a:solidFill>
                        </a:rPr>
                        <a:t> </a:t>
                      </a:r>
                    </a:p>
                  </a:txBody>
                  <a:tcPr anchor="ctr">
                    <a:lnL>
                      <a:noFill/>
                    </a:lnL>
                    <a:lnR>
                      <a:noFill/>
                    </a:lnR>
                    <a:lnT>
                      <a:noFill/>
                    </a:lnT>
                    <a:lnB>
                      <a:noFill/>
                    </a:lnB>
                  </a:tcPr>
                </a:tc>
                <a:tc gridSpan="3">
                  <a:txBody>
                    <a:bodyPr/>
                    <a:lstStyle/>
                    <a:p>
                      <a:r>
                        <a:rPr lang="tr-TR" sz="1800" dirty="0">
                          <a:ln>
                            <a:noFill/>
                          </a:ln>
                          <a:solidFill>
                            <a:schemeClr val="tx1"/>
                          </a:solidFill>
                        </a:rPr>
                        <a:t>            Age &lt; 2</a:t>
                      </a:r>
                    </a:p>
                  </a:txBody>
                  <a:tcPr anchor="ctr">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r>
                        <a:rPr lang="tr-TR">
                          <a:ln>
                            <a:noFill/>
                          </a:ln>
                          <a:solidFill>
                            <a:schemeClr val="tx1"/>
                          </a:solidFill>
                        </a:rPr>
                        <a:t> </a:t>
                      </a:r>
                    </a:p>
                  </a:txBody>
                  <a:tcPr anchor="ctr">
                    <a:lnL>
                      <a:noFill/>
                    </a:lnL>
                    <a:lnR>
                      <a:noFill/>
                    </a:lnR>
                    <a:lnT>
                      <a:noFill/>
                    </a:lnT>
                    <a:lnB>
                      <a:noFill/>
                    </a:lnB>
                  </a:tcPr>
                </a:tc>
                <a:tc>
                  <a:txBody>
                    <a:bodyPr/>
                    <a:lstStyle/>
                    <a:p>
                      <a:r>
                        <a:rPr lang="tr-TR">
                          <a:ln>
                            <a:noFill/>
                          </a:ln>
                          <a:solidFill>
                            <a:schemeClr val="tx1"/>
                          </a:solidFill>
                        </a:rPr>
                        <a:t> </a:t>
                      </a:r>
                    </a:p>
                  </a:txBody>
                  <a:tcPr anchor="ctr">
                    <a:lnL>
                      <a:noFill/>
                    </a:lnL>
                    <a:lnR>
                      <a:noFill/>
                    </a:lnR>
                    <a:lnT>
                      <a:noFill/>
                    </a:lnT>
                    <a:lnB>
                      <a:noFill/>
                    </a:lnB>
                  </a:tcPr>
                </a:tc>
                <a:tc gridSpan="3">
                  <a:txBody>
                    <a:bodyPr/>
                    <a:lstStyle/>
                    <a:p>
                      <a:r>
                        <a:rPr lang="tr-TR" sz="1800" dirty="0">
                          <a:ln>
                            <a:noFill/>
                          </a:ln>
                          <a:solidFill>
                            <a:schemeClr val="tx1"/>
                          </a:solidFill>
                        </a:rPr>
                        <a:t>           Age ≥ 2</a:t>
                      </a:r>
                    </a:p>
                  </a:txBody>
                  <a:tcPr anchor="ctr">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25081240"/>
                  </a:ext>
                </a:extLst>
              </a:tr>
              <a:tr h="739257">
                <a:tc>
                  <a:txBody>
                    <a:bodyPr/>
                    <a:lstStyle/>
                    <a:p>
                      <a:r>
                        <a:rPr lang="tr-TR" dirty="0">
                          <a:ln>
                            <a:noFill/>
                          </a:ln>
                          <a:solidFill>
                            <a:schemeClr val="tx1"/>
                          </a:solidFill>
                        </a:rPr>
                        <a:t> </a:t>
                      </a:r>
                    </a:p>
                  </a:txBody>
                  <a:tcPr anchor="ctr">
                    <a:lnL>
                      <a:noFill/>
                    </a:lnL>
                    <a:lnR>
                      <a:noFill/>
                    </a:lnR>
                    <a:lnT>
                      <a:noFill/>
                    </a:lnT>
                    <a:lnB>
                      <a:noFill/>
                    </a:lnB>
                  </a:tcPr>
                </a:tc>
                <a:tc>
                  <a:txBody>
                    <a:bodyPr/>
                    <a:lstStyle/>
                    <a:p>
                      <a:pPr algn="ctr"/>
                      <a:r>
                        <a:rPr lang="tr-TR" dirty="0">
                          <a:ln>
                            <a:noFill/>
                          </a:ln>
                          <a:solidFill>
                            <a:schemeClr val="tx1"/>
                          </a:solidFill>
                          <a:effectLst/>
                        </a:rPr>
                        <a:t>OCD</a:t>
                      </a:r>
                    </a:p>
                  </a:txBody>
                  <a:tcPr anchor="ctr">
                    <a:lnL>
                      <a:noFill/>
                    </a:lnL>
                    <a:lnR>
                      <a:noFill/>
                    </a:lnR>
                    <a:lnT>
                      <a:noFill/>
                    </a:lnT>
                    <a:lnB>
                      <a:noFill/>
                    </a:lnB>
                  </a:tcPr>
                </a:tc>
                <a:tc>
                  <a:txBody>
                    <a:bodyPr/>
                    <a:lstStyle/>
                    <a:p>
                      <a:pPr algn="ctr"/>
                      <a:r>
                        <a:rPr lang="tr-TR" dirty="0">
                          <a:ln>
                            <a:noFill/>
                          </a:ln>
                          <a:solidFill>
                            <a:schemeClr val="tx1"/>
                          </a:solidFill>
                          <a:effectLst/>
                        </a:rPr>
                        <a:t>No OCD</a:t>
                      </a:r>
                    </a:p>
                  </a:txBody>
                  <a:tcPr anchor="ctr">
                    <a:lnL>
                      <a:noFill/>
                    </a:lnL>
                    <a:lnR>
                      <a:noFill/>
                    </a:lnR>
                    <a:lnT>
                      <a:noFill/>
                    </a:lnT>
                    <a:lnB>
                      <a:noFill/>
                    </a:lnB>
                  </a:tcPr>
                </a:tc>
                <a:tc>
                  <a:txBody>
                    <a:bodyPr/>
                    <a:lstStyle/>
                    <a:p>
                      <a:pPr algn="ctr"/>
                      <a:r>
                        <a:rPr lang="tr-TR" dirty="0">
                          <a:ln>
                            <a:noFill/>
                          </a:ln>
                          <a:solidFill>
                            <a:schemeClr val="tx1"/>
                          </a:solidFill>
                          <a:effectLst/>
                        </a:rPr>
                        <a:t>Total</a:t>
                      </a:r>
                    </a:p>
                  </a:txBody>
                  <a:tcPr anchor="ctr">
                    <a:lnL>
                      <a:noFill/>
                    </a:lnL>
                    <a:lnR>
                      <a:noFill/>
                    </a:lnR>
                    <a:lnT>
                      <a:noFill/>
                    </a:lnT>
                    <a:lnB>
                      <a:noFill/>
                    </a:lnB>
                  </a:tcPr>
                </a:tc>
                <a:tc>
                  <a:txBody>
                    <a:bodyPr/>
                    <a:lstStyle/>
                    <a:p>
                      <a:pPr algn="ctr"/>
                      <a:endParaRPr lang="tr-TR">
                        <a:ln>
                          <a:noFill/>
                        </a:ln>
                        <a:solidFill>
                          <a:schemeClr val="tx1"/>
                        </a:solidFill>
                        <a:effectLst/>
                      </a:endParaRPr>
                    </a:p>
                  </a:txBody>
                  <a:tcPr anchor="ctr">
                    <a:lnL>
                      <a:noFill/>
                    </a:lnL>
                    <a:lnR>
                      <a:noFill/>
                    </a:lnR>
                    <a:lnT>
                      <a:noFill/>
                    </a:lnT>
                    <a:lnB>
                      <a:noFill/>
                    </a:lnB>
                  </a:tcPr>
                </a:tc>
                <a:tc>
                  <a:txBody>
                    <a:bodyPr/>
                    <a:lstStyle/>
                    <a:p>
                      <a:pPr algn="ctr"/>
                      <a:endParaRPr lang="tr-TR">
                        <a:ln>
                          <a:noFill/>
                        </a:ln>
                        <a:solidFill>
                          <a:schemeClr val="tx1"/>
                        </a:solidFill>
                        <a:effectLst/>
                      </a:endParaRPr>
                    </a:p>
                  </a:txBody>
                  <a:tcPr anchor="ctr">
                    <a:lnL>
                      <a:noFill/>
                    </a:lnL>
                    <a:lnR>
                      <a:noFill/>
                    </a:lnR>
                    <a:lnT>
                      <a:noFill/>
                    </a:lnT>
                    <a:lnB>
                      <a:noFill/>
                    </a:lnB>
                  </a:tcPr>
                </a:tc>
                <a:tc>
                  <a:txBody>
                    <a:bodyPr/>
                    <a:lstStyle/>
                    <a:p>
                      <a:pPr algn="ctr"/>
                      <a:r>
                        <a:rPr lang="tr-TR" dirty="0">
                          <a:ln>
                            <a:noFill/>
                          </a:ln>
                          <a:solidFill>
                            <a:schemeClr val="tx1"/>
                          </a:solidFill>
                          <a:effectLst/>
                        </a:rPr>
                        <a:t>OCD</a:t>
                      </a:r>
                    </a:p>
                  </a:txBody>
                  <a:tcPr anchor="ctr">
                    <a:lnL>
                      <a:noFill/>
                    </a:lnL>
                    <a:lnR>
                      <a:noFill/>
                    </a:lnR>
                    <a:lnT>
                      <a:noFill/>
                    </a:lnT>
                    <a:lnB>
                      <a:noFill/>
                    </a:lnB>
                  </a:tcPr>
                </a:tc>
                <a:tc>
                  <a:txBody>
                    <a:bodyPr/>
                    <a:lstStyle/>
                    <a:p>
                      <a:pPr algn="ctr"/>
                      <a:r>
                        <a:rPr lang="tr-TR" dirty="0">
                          <a:ln>
                            <a:noFill/>
                          </a:ln>
                          <a:solidFill>
                            <a:schemeClr val="tx1"/>
                          </a:solidFill>
                          <a:effectLst/>
                        </a:rPr>
                        <a:t>No OCD</a:t>
                      </a:r>
                    </a:p>
                  </a:txBody>
                  <a:tcPr anchor="ctr">
                    <a:lnL>
                      <a:noFill/>
                    </a:lnL>
                    <a:lnR>
                      <a:noFill/>
                    </a:lnR>
                    <a:lnT>
                      <a:noFill/>
                    </a:lnT>
                    <a:lnB>
                      <a:noFill/>
                    </a:lnB>
                  </a:tcPr>
                </a:tc>
                <a:tc>
                  <a:txBody>
                    <a:bodyPr/>
                    <a:lstStyle/>
                    <a:p>
                      <a:pPr algn="ctr"/>
                      <a:r>
                        <a:rPr lang="tr-TR" dirty="0">
                          <a:ln>
                            <a:noFill/>
                          </a:ln>
                          <a:solidFill>
                            <a:schemeClr val="tx1"/>
                          </a:solidFill>
                          <a:effectLst/>
                        </a:rPr>
                        <a:t>Total</a:t>
                      </a:r>
                    </a:p>
                  </a:txBody>
                  <a:tcPr anchor="ctr">
                    <a:lnL>
                      <a:noFill/>
                    </a:lnL>
                    <a:lnR>
                      <a:noFill/>
                    </a:lnR>
                    <a:lnT>
                      <a:noFill/>
                    </a:lnT>
                    <a:lnB>
                      <a:noFill/>
                    </a:lnB>
                  </a:tcPr>
                </a:tc>
                <a:extLst>
                  <a:ext uri="{0D108BD9-81ED-4DB2-BD59-A6C34878D82A}">
                    <a16:rowId xmlns:a16="http://schemas.microsoft.com/office/drawing/2014/main" val="1592687919"/>
                  </a:ext>
                </a:extLst>
              </a:tr>
              <a:tr h="422433">
                <a:tc>
                  <a:txBody>
                    <a:bodyPr/>
                    <a:lstStyle/>
                    <a:p>
                      <a:r>
                        <a:rPr lang="tr-TR" dirty="0" err="1">
                          <a:ln>
                            <a:noFill/>
                          </a:ln>
                          <a:solidFill>
                            <a:schemeClr val="tx1"/>
                          </a:solidFill>
                        </a:rPr>
                        <a:t>Prox</a:t>
                      </a:r>
                      <a:endParaRPr lang="tr-TR" dirty="0">
                        <a:ln>
                          <a:noFill/>
                        </a:ln>
                        <a:solidFill>
                          <a:schemeClr val="tx1"/>
                        </a:solidFill>
                      </a:endParaRPr>
                    </a:p>
                  </a:txBody>
                  <a:tcPr anchor="ctr">
                    <a:lnL>
                      <a:noFill/>
                    </a:lnL>
                    <a:lnR>
                      <a:noFill/>
                    </a:lnR>
                    <a:lnT>
                      <a:noFill/>
                    </a:lnT>
                    <a:lnB>
                      <a:noFill/>
                    </a:lnB>
                  </a:tcPr>
                </a:tc>
                <a:tc>
                  <a:txBody>
                    <a:bodyPr/>
                    <a:lstStyle/>
                    <a:p>
                      <a:pPr algn="ctr"/>
                      <a:r>
                        <a:rPr lang="tr-TR">
                          <a:ln>
                            <a:noFill/>
                          </a:ln>
                          <a:solidFill>
                            <a:schemeClr val="tx1"/>
                          </a:solidFill>
                          <a:effectLst/>
                        </a:rPr>
                        <a:t>10</a:t>
                      </a:r>
                    </a:p>
                  </a:txBody>
                  <a:tcPr anchor="ctr">
                    <a:lnL>
                      <a:noFill/>
                    </a:lnL>
                    <a:lnR>
                      <a:noFill/>
                    </a:lnR>
                    <a:lnT>
                      <a:noFill/>
                    </a:lnT>
                    <a:lnB>
                      <a:noFill/>
                    </a:lnB>
                  </a:tcPr>
                </a:tc>
                <a:tc>
                  <a:txBody>
                    <a:bodyPr/>
                    <a:lstStyle/>
                    <a:p>
                      <a:pPr algn="ctr"/>
                      <a:r>
                        <a:rPr lang="tr-TR">
                          <a:ln>
                            <a:noFill/>
                          </a:ln>
                          <a:solidFill>
                            <a:schemeClr val="tx1"/>
                          </a:solidFill>
                          <a:effectLst/>
                        </a:rPr>
                        <a:t>90</a:t>
                      </a:r>
                    </a:p>
                  </a:txBody>
                  <a:tcPr anchor="ctr">
                    <a:lnL>
                      <a:noFill/>
                    </a:lnL>
                    <a:lnR>
                      <a:noFill/>
                    </a:lnR>
                    <a:lnT>
                      <a:noFill/>
                    </a:lnT>
                    <a:lnB>
                      <a:noFill/>
                    </a:lnB>
                  </a:tcPr>
                </a:tc>
                <a:tc>
                  <a:txBody>
                    <a:bodyPr/>
                    <a:lstStyle/>
                    <a:p>
                      <a:pPr algn="ctr"/>
                      <a:r>
                        <a:rPr lang="tr-TR">
                          <a:ln>
                            <a:noFill/>
                          </a:ln>
                          <a:solidFill>
                            <a:schemeClr val="tx1"/>
                          </a:solidFill>
                          <a:effectLst/>
                        </a:rPr>
                        <a:t>100</a:t>
                      </a:r>
                    </a:p>
                  </a:txBody>
                  <a:tcPr anchor="ctr">
                    <a:lnL>
                      <a:noFill/>
                    </a:lnL>
                    <a:lnR>
                      <a:noFill/>
                    </a:lnR>
                    <a:lnT>
                      <a:noFill/>
                    </a:lnT>
                    <a:lnB>
                      <a:noFill/>
                    </a:lnB>
                  </a:tcPr>
                </a:tc>
                <a:tc>
                  <a:txBody>
                    <a:bodyPr/>
                    <a:lstStyle/>
                    <a:p>
                      <a:pPr algn="ctr"/>
                      <a:endParaRPr lang="tr-TR">
                        <a:ln>
                          <a:noFill/>
                        </a:ln>
                        <a:solidFill>
                          <a:schemeClr val="tx1"/>
                        </a:solidFill>
                        <a:effectLst/>
                      </a:endParaRPr>
                    </a:p>
                  </a:txBody>
                  <a:tcPr anchor="ctr">
                    <a:lnL>
                      <a:noFill/>
                    </a:lnL>
                    <a:lnR>
                      <a:noFill/>
                    </a:lnR>
                    <a:lnT>
                      <a:noFill/>
                    </a:lnT>
                    <a:lnB>
                      <a:noFill/>
                    </a:lnB>
                  </a:tcPr>
                </a:tc>
                <a:tc>
                  <a:txBody>
                    <a:bodyPr/>
                    <a:lstStyle/>
                    <a:p>
                      <a:r>
                        <a:rPr lang="tr-TR" dirty="0" err="1">
                          <a:ln>
                            <a:noFill/>
                          </a:ln>
                          <a:solidFill>
                            <a:schemeClr val="tx1"/>
                          </a:solidFill>
                        </a:rPr>
                        <a:t>Prox</a:t>
                      </a:r>
                      <a:endParaRPr lang="tr-TR" dirty="0">
                        <a:ln>
                          <a:noFill/>
                        </a:ln>
                        <a:solidFill>
                          <a:schemeClr val="tx1"/>
                        </a:solidFill>
                      </a:endParaRPr>
                    </a:p>
                  </a:txBody>
                  <a:tcPr anchor="ctr">
                    <a:lnL>
                      <a:noFill/>
                    </a:lnL>
                    <a:lnR>
                      <a:noFill/>
                    </a:lnR>
                    <a:lnT>
                      <a:noFill/>
                    </a:lnT>
                    <a:lnB>
                      <a:noFill/>
                    </a:lnB>
                  </a:tcPr>
                </a:tc>
                <a:tc>
                  <a:txBody>
                    <a:bodyPr/>
                    <a:lstStyle/>
                    <a:p>
                      <a:pPr algn="ctr"/>
                      <a:r>
                        <a:rPr lang="tr-TR">
                          <a:ln>
                            <a:noFill/>
                          </a:ln>
                          <a:solidFill>
                            <a:schemeClr val="tx1"/>
                          </a:solidFill>
                          <a:effectLst/>
                        </a:rPr>
                        <a:t>36</a:t>
                      </a:r>
                    </a:p>
                  </a:txBody>
                  <a:tcPr anchor="ctr">
                    <a:lnL>
                      <a:noFill/>
                    </a:lnL>
                    <a:lnR>
                      <a:noFill/>
                    </a:lnR>
                    <a:lnT>
                      <a:noFill/>
                    </a:lnT>
                    <a:lnB>
                      <a:noFill/>
                    </a:lnB>
                  </a:tcPr>
                </a:tc>
                <a:tc>
                  <a:txBody>
                    <a:bodyPr/>
                    <a:lstStyle/>
                    <a:p>
                      <a:pPr algn="ctr"/>
                      <a:r>
                        <a:rPr lang="tr-TR">
                          <a:ln>
                            <a:noFill/>
                          </a:ln>
                          <a:solidFill>
                            <a:schemeClr val="tx1"/>
                          </a:solidFill>
                          <a:effectLst/>
                        </a:rPr>
                        <a:t>164</a:t>
                      </a:r>
                    </a:p>
                  </a:txBody>
                  <a:tcPr anchor="ctr">
                    <a:lnL>
                      <a:noFill/>
                    </a:lnL>
                    <a:lnR>
                      <a:noFill/>
                    </a:lnR>
                    <a:lnT>
                      <a:noFill/>
                    </a:lnT>
                    <a:lnB>
                      <a:noFill/>
                    </a:lnB>
                  </a:tcPr>
                </a:tc>
                <a:tc>
                  <a:txBody>
                    <a:bodyPr/>
                    <a:lstStyle/>
                    <a:p>
                      <a:pPr algn="ctr"/>
                      <a:r>
                        <a:rPr lang="tr-TR">
                          <a:ln>
                            <a:noFill/>
                          </a:ln>
                          <a:solidFill>
                            <a:schemeClr val="tx1"/>
                          </a:solidFill>
                          <a:effectLst/>
                        </a:rPr>
                        <a:t>200</a:t>
                      </a:r>
                    </a:p>
                  </a:txBody>
                  <a:tcPr anchor="ctr">
                    <a:lnL>
                      <a:noFill/>
                    </a:lnL>
                    <a:lnR>
                      <a:noFill/>
                    </a:lnR>
                    <a:lnT>
                      <a:noFill/>
                    </a:lnT>
                    <a:lnB>
                      <a:noFill/>
                    </a:lnB>
                  </a:tcPr>
                </a:tc>
                <a:extLst>
                  <a:ext uri="{0D108BD9-81ED-4DB2-BD59-A6C34878D82A}">
                    <a16:rowId xmlns:a16="http://schemas.microsoft.com/office/drawing/2014/main" val="3203826874"/>
                  </a:ext>
                </a:extLst>
              </a:tr>
              <a:tr h="422433">
                <a:tc>
                  <a:txBody>
                    <a:bodyPr/>
                    <a:lstStyle/>
                    <a:p>
                      <a:r>
                        <a:rPr lang="tr-TR" dirty="0" err="1">
                          <a:ln>
                            <a:noFill/>
                          </a:ln>
                          <a:solidFill>
                            <a:schemeClr val="tx1"/>
                          </a:solidFill>
                        </a:rPr>
                        <a:t>Distal</a:t>
                      </a:r>
                      <a:endParaRPr lang="tr-TR" dirty="0">
                        <a:ln>
                          <a:noFill/>
                        </a:ln>
                        <a:solidFill>
                          <a:schemeClr val="tx1"/>
                        </a:solidFill>
                      </a:endParaRPr>
                    </a:p>
                  </a:txBody>
                  <a:tcPr anchor="ctr">
                    <a:lnL>
                      <a:noFill/>
                    </a:lnL>
                    <a:lnR>
                      <a:noFill/>
                    </a:lnR>
                    <a:lnT>
                      <a:noFill/>
                    </a:lnT>
                    <a:lnB>
                      <a:noFill/>
                    </a:lnB>
                  </a:tcPr>
                </a:tc>
                <a:tc>
                  <a:txBody>
                    <a:bodyPr/>
                    <a:lstStyle/>
                    <a:p>
                      <a:pPr algn="ctr"/>
                      <a:r>
                        <a:rPr lang="tr-TR">
                          <a:ln>
                            <a:noFill/>
                          </a:ln>
                          <a:solidFill>
                            <a:schemeClr val="tx1"/>
                          </a:solidFill>
                          <a:effectLst/>
                        </a:rPr>
                        <a:t>35</a:t>
                      </a:r>
                    </a:p>
                  </a:txBody>
                  <a:tcPr anchor="ctr">
                    <a:lnL>
                      <a:noFill/>
                    </a:lnL>
                    <a:lnR>
                      <a:noFill/>
                    </a:lnR>
                    <a:lnT>
                      <a:noFill/>
                    </a:lnT>
                    <a:lnB>
                      <a:noFill/>
                    </a:lnB>
                  </a:tcPr>
                </a:tc>
                <a:tc>
                  <a:txBody>
                    <a:bodyPr/>
                    <a:lstStyle/>
                    <a:p>
                      <a:pPr algn="ctr"/>
                      <a:r>
                        <a:rPr lang="tr-TR">
                          <a:ln>
                            <a:noFill/>
                          </a:ln>
                          <a:solidFill>
                            <a:schemeClr val="tx1"/>
                          </a:solidFill>
                          <a:effectLst/>
                        </a:rPr>
                        <a:t>465</a:t>
                      </a:r>
                    </a:p>
                  </a:txBody>
                  <a:tcPr anchor="ctr">
                    <a:lnL>
                      <a:noFill/>
                    </a:lnL>
                    <a:lnR>
                      <a:noFill/>
                    </a:lnR>
                    <a:lnT>
                      <a:noFill/>
                    </a:lnT>
                    <a:lnB>
                      <a:noFill/>
                    </a:lnB>
                  </a:tcPr>
                </a:tc>
                <a:tc>
                  <a:txBody>
                    <a:bodyPr/>
                    <a:lstStyle/>
                    <a:p>
                      <a:pPr algn="ctr"/>
                      <a:r>
                        <a:rPr lang="tr-TR">
                          <a:ln>
                            <a:noFill/>
                          </a:ln>
                          <a:solidFill>
                            <a:schemeClr val="tx1"/>
                          </a:solidFill>
                          <a:effectLst/>
                        </a:rPr>
                        <a:t>500</a:t>
                      </a:r>
                    </a:p>
                  </a:txBody>
                  <a:tcPr anchor="ctr">
                    <a:lnL>
                      <a:noFill/>
                    </a:lnL>
                    <a:lnR>
                      <a:noFill/>
                    </a:lnR>
                    <a:lnT>
                      <a:noFill/>
                    </a:lnT>
                    <a:lnB>
                      <a:noFill/>
                    </a:lnB>
                  </a:tcPr>
                </a:tc>
                <a:tc>
                  <a:txBody>
                    <a:bodyPr/>
                    <a:lstStyle/>
                    <a:p>
                      <a:pPr algn="ctr"/>
                      <a:endParaRPr lang="tr-TR" dirty="0">
                        <a:ln>
                          <a:noFill/>
                        </a:ln>
                        <a:solidFill>
                          <a:schemeClr val="tx1"/>
                        </a:solidFill>
                        <a:effectLst/>
                      </a:endParaRPr>
                    </a:p>
                  </a:txBody>
                  <a:tcPr anchor="ctr">
                    <a:lnL>
                      <a:noFill/>
                    </a:lnL>
                    <a:lnR>
                      <a:noFill/>
                    </a:lnR>
                    <a:lnT>
                      <a:noFill/>
                    </a:lnT>
                    <a:lnB>
                      <a:noFill/>
                    </a:lnB>
                  </a:tcPr>
                </a:tc>
                <a:tc>
                  <a:txBody>
                    <a:bodyPr/>
                    <a:lstStyle/>
                    <a:p>
                      <a:r>
                        <a:rPr lang="tr-TR" dirty="0" err="1">
                          <a:ln>
                            <a:noFill/>
                          </a:ln>
                          <a:solidFill>
                            <a:schemeClr val="tx1"/>
                          </a:solidFill>
                        </a:rPr>
                        <a:t>Distal</a:t>
                      </a:r>
                      <a:endParaRPr lang="tr-TR" dirty="0">
                        <a:ln>
                          <a:noFill/>
                        </a:ln>
                        <a:solidFill>
                          <a:schemeClr val="tx1"/>
                        </a:solidFill>
                      </a:endParaRPr>
                    </a:p>
                  </a:txBody>
                  <a:tcPr anchor="ctr">
                    <a:lnL>
                      <a:noFill/>
                    </a:lnL>
                    <a:lnR>
                      <a:noFill/>
                    </a:lnR>
                    <a:lnT>
                      <a:noFill/>
                    </a:lnT>
                    <a:lnB>
                      <a:noFill/>
                    </a:lnB>
                  </a:tcPr>
                </a:tc>
                <a:tc>
                  <a:txBody>
                    <a:bodyPr/>
                    <a:lstStyle/>
                    <a:p>
                      <a:pPr algn="ctr"/>
                      <a:r>
                        <a:rPr lang="tr-TR">
                          <a:ln>
                            <a:noFill/>
                          </a:ln>
                          <a:solidFill>
                            <a:schemeClr val="tx1"/>
                          </a:solidFill>
                          <a:effectLst/>
                        </a:rPr>
                        <a:t>25</a:t>
                      </a:r>
                    </a:p>
                  </a:txBody>
                  <a:tcPr anchor="ctr">
                    <a:lnL>
                      <a:noFill/>
                    </a:lnL>
                    <a:lnR>
                      <a:noFill/>
                    </a:lnR>
                    <a:lnT>
                      <a:noFill/>
                    </a:lnT>
                    <a:lnB>
                      <a:noFill/>
                    </a:lnB>
                  </a:tcPr>
                </a:tc>
                <a:tc>
                  <a:txBody>
                    <a:bodyPr/>
                    <a:lstStyle/>
                    <a:p>
                      <a:pPr algn="ctr"/>
                      <a:r>
                        <a:rPr lang="tr-TR">
                          <a:ln>
                            <a:noFill/>
                          </a:ln>
                          <a:solidFill>
                            <a:schemeClr val="tx1"/>
                          </a:solidFill>
                          <a:effectLst/>
                        </a:rPr>
                        <a:t>175</a:t>
                      </a:r>
                    </a:p>
                  </a:txBody>
                  <a:tcPr anchor="ctr">
                    <a:lnL>
                      <a:noFill/>
                    </a:lnL>
                    <a:lnR>
                      <a:noFill/>
                    </a:lnR>
                    <a:lnT>
                      <a:noFill/>
                    </a:lnT>
                    <a:lnB>
                      <a:noFill/>
                    </a:lnB>
                  </a:tcPr>
                </a:tc>
                <a:tc>
                  <a:txBody>
                    <a:bodyPr/>
                    <a:lstStyle/>
                    <a:p>
                      <a:pPr algn="ctr"/>
                      <a:r>
                        <a:rPr lang="tr-TR">
                          <a:ln>
                            <a:noFill/>
                          </a:ln>
                          <a:solidFill>
                            <a:schemeClr val="tx1"/>
                          </a:solidFill>
                          <a:effectLst/>
                        </a:rPr>
                        <a:t>200</a:t>
                      </a:r>
                    </a:p>
                  </a:txBody>
                  <a:tcPr anchor="ctr">
                    <a:lnL>
                      <a:noFill/>
                    </a:lnL>
                    <a:lnR>
                      <a:noFill/>
                    </a:lnR>
                    <a:lnT>
                      <a:noFill/>
                    </a:lnT>
                    <a:lnB>
                      <a:noFill/>
                    </a:lnB>
                  </a:tcPr>
                </a:tc>
                <a:extLst>
                  <a:ext uri="{0D108BD9-81ED-4DB2-BD59-A6C34878D82A}">
                    <a16:rowId xmlns:a16="http://schemas.microsoft.com/office/drawing/2014/main" val="1898229439"/>
                  </a:ext>
                </a:extLst>
              </a:tr>
              <a:tr h="422433">
                <a:tc>
                  <a:txBody>
                    <a:bodyPr/>
                    <a:lstStyle/>
                    <a:p>
                      <a:r>
                        <a:rPr lang="tr-TR">
                          <a:ln>
                            <a:noFill/>
                          </a:ln>
                          <a:solidFill>
                            <a:schemeClr val="tx1"/>
                          </a:solidFill>
                        </a:rPr>
                        <a:t>Total</a:t>
                      </a:r>
                    </a:p>
                  </a:txBody>
                  <a:tcPr anchor="ctr">
                    <a:lnL>
                      <a:noFill/>
                    </a:lnL>
                    <a:lnR>
                      <a:noFill/>
                    </a:lnR>
                    <a:lnT>
                      <a:noFill/>
                    </a:lnT>
                    <a:lnB>
                      <a:noFill/>
                    </a:lnB>
                  </a:tcPr>
                </a:tc>
                <a:tc>
                  <a:txBody>
                    <a:bodyPr/>
                    <a:lstStyle/>
                    <a:p>
                      <a:pPr algn="ctr"/>
                      <a:r>
                        <a:rPr lang="tr-TR">
                          <a:ln>
                            <a:noFill/>
                          </a:ln>
                          <a:solidFill>
                            <a:schemeClr val="tx1"/>
                          </a:solidFill>
                          <a:effectLst/>
                        </a:rPr>
                        <a:t>45</a:t>
                      </a:r>
                    </a:p>
                  </a:txBody>
                  <a:tcPr anchor="ctr">
                    <a:lnL>
                      <a:noFill/>
                    </a:lnL>
                    <a:lnR>
                      <a:noFill/>
                    </a:lnR>
                    <a:lnT>
                      <a:noFill/>
                    </a:lnT>
                    <a:lnB>
                      <a:noFill/>
                    </a:lnB>
                  </a:tcPr>
                </a:tc>
                <a:tc>
                  <a:txBody>
                    <a:bodyPr/>
                    <a:lstStyle/>
                    <a:p>
                      <a:pPr algn="ctr"/>
                      <a:r>
                        <a:rPr lang="tr-TR">
                          <a:ln>
                            <a:noFill/>
                          </a:ln>
                          <a:solidFill>
                            <a:schemeClr val="tx1"/>
                          </a:solidFill>
                          <a:effectLst/>
                        </a:rPr>
                        <a:t>555</a:t>
                      </a:r>
                    </a:p>
                  </a:txBody>
                  <a:tcPr anchor="ctr">
                    <a:lnL>
                      <a:noFill/>
                    </a:lnL>
                    <a:lnR>
                      <a:noFill/>
                    </a:lnR>
                    <a:lnT>
                      <a:noFill/>
                    </a:lnT>
                    <a:lnB>
                      <a:noFill/>
                    </a:lnB>
                  </a:tcPr>
                </a:tc>
                <a:tc>
                  <a:txBody>
                    <a:bodyPr/>
                    <a:lstStyle/>
                    <a:p>
                      <a:pPr algn="ctr"/>
                      <a:r>
                        <a:rPr lang="tr-TR">
                          <a:ln>
                            <a:noFill/>
                          </a:ln>
                          <a:solidFill>
                            <a:schemeClr val="tx1"/>
                          </a:solidFill>
                          <a:effectLst/>
                        </a:rPr>
                        <a:t>600</a:t>
                      </a:r>
                    </a:p>
                  </a:txBody>
                  <a:tcPr anchor="ctr">
                    <a:lnL>
                      <a:noFill/>
                    </a:lnL>
                    <a:lnR>
                      <a:noFill/>
                    </a:lnR>
                    <a:lnT>
                      <a:noFill/>
                    </a:lnT>
                    <a:lnB>
                      <a:noFill/>
                    </a:lnB>
                  </a:tcPr>
                </a:tc>
                <a:tc>
                  <a:txBody>
                    <a:bodyPr/>
                    <a:lstStyle/>
                    <a:p>
                      <a:pPr algn="ctr"/>
                      <a:endParaRPr lang="tr-TR">
                        <a:ln>
                          <a:noFill/>
                        </a:ln>
                        <a:solidFill>
                          <a:schemeClr val="tx1"/>
                        </a:solidFill>
                        <a:effectLst/>
                      </a:endParaRPr>
                    </a:p>
                  </a:txBody>
                  <a:tcPr anchor="ctr">
                    <a:lnL>
                      <a:noFill/>
                    </a:lnL>
                    <a:lnR>
                      <a:noFill/>
                    </a:lnR>
                    <a:lnT>
                      <a:noFill/>
                    </a:lnT>
                    <a:lnB>
                      <a:noFill/>
                    </a:lnB>
                  </a:tcPr>
                </a:tc>
                <a:tc>
                  <a:txBody>
                    <a:bodyPr/>
                    <a:lstStyle/>
                    <a:p>
                      <a:r>
                        <a:rPr lang="tr-TR">
                          <a:ln>
                            <a:noFill/>
                          </a:ln>
                          <a:solidFill>
                            <a:schemeClr val="tx1"/>
                          </a:solidFill>
                        </a:rPr>
                        <a:t>Total</a:t>
                      </a:r>
                    </a:p>
                  </a:txBody>
                  <a:tcPr anchor="ctr">
                    <a:lnL>
                      <a:noFill/>
                    </a:lnL>
                    <a:lnR>
                      <a:noFill/>
                    </a:lnR>
                    <a:lnT>
                      <a:noFill/>
                    </a:lnT>
                    <a:lnB>
                      <a:noFill/>
                    </a:lnB>
                  </a:tcPr>
                </a:tc>
                <a:tc>
                  <a:txBody>
                    <a:bodyPr/>
                    <a:lstStyle/>
                    <a:p>
                      <a:pPr algn="ctr"/>
                      <a:r>
                        <a:rPr lang="tr-TR" dirty="0">
                          <a:ln>
                            <a:noFill/>
                          </a:ln>
                          <a:solidFill>
                            <a:schemeClr val="tx1"/>
                          </a:solidFill>
                          <a:effectLst/>
                        </a:rPr>
                        <a:t>61</a:t>
                      </a:r>
                    </a:p>
                  </a:txBody>
                  <a:tcPr anchor="ctr">
                    <a:lnL>
                      <a:noFill/>
                    </a:lnL>
                    <a:lnR>
                      <a:noFill/>
                    </a:lnR>
                    <a:lnT>
                      <a:noFill/>
                    </a:lnT>
                    <a:lnB>
                      <a:noFill/>
                    </a:lnB>
                  </a:tcPr>
                </a:tc>
                <a:tc>
                  <a:txBody>
                    <a:bodyPr/>
                    <a:lstStyle/>
                    <a:p>
                      <a:pPr algn="ctr"/>
                      <a:r>
                        <a:rPr lang="tr-TR">
                          <a:ln>
                            <a:noFill/>
                          </a:ln>
                          <a:solidFill>
                            <a:schemeClr val="tx1"/>
                          </a:solidFill>
                          <a:effectLst/>
                        </a:rPr>
                        <a:t>339</a:t>
                      </a:r>
                    </a:p>
                  </a:txBody>
                  <a:tcPr anchor="ctr">
                    <a:lnL>
                      <a:noFill/>
                    </a:lnL>
                    <a:lnR>
                      <a:noFill/>
                    </a:lnR>
                    <a:lnT>
                      <a:noFill/>
                    </a:lnT>
                    <a:lnB>
                      <a:noFill/>
                    </a:lnB>
                  </a:tcPr>
                </a:tc>
                <a:tc>
                  <a:txBody>
                    <a:bodyPr/>
                    <a:lstStyle/>
                    <a:p>
                      <a:pPr algn="ctr"/>
                      <a:r>
                        <a:rPr lang="tr-TR" dirty="0">
                          <a:ln>
                            <a:noFill/>
                          </a:ln>
                          <a:solidFill>
                            <a:schemeClr val="tx1"/>
                          </a:solidFill>
                          <a:effectLst/>
                        </a:rPr>
                        <a:t>400</a:t>
                      </a:r>
                    </a:p>
                  </a:txBody>
                  <a:tcPr anchor="ctr">
                    <a:lnL>
                      <a:noFill/>
                    </a:lnL>
                    <a:lnR>
                      <a:noFill/>
                    </a:lnR>
                    <a:lnT>
                      <a:noFill/>
                    </a:lnT>
                    <a:lnB>
                      <a:noFill/>
                    </a:lnB>
                  </a:tcPr>
                </a:tc>
                <a:extLst>
                  <a:ext uri="{0D108BD9-81ED-4DB2-BD59-A6C34878D82A}">
                    <a16:rowId xmlns:a16="http://schemas.microsoft.com/office/drawing/2014/main" val="90549540"/>
                  </a:ext>
                </a:extLst>
              </a:tr>
            </a:tbl>
          </a:graphicData>
        </a:graphic>
      </p:graphicFrame>
      <p:sp>
        <p:nvSpPr>
          <p:cNvPr id="10" name="Metin kutusu 9">
            <a:extLst>
              <a:ext uri="{FF2B5EF4-FFF2-40B4-BE49-F238E27FC236}">
                <a16:creationId xmlns:a16="http://schemas.microsoft.com/office/drawing/2014/main" id="{06EBB440-3AA0-64CE-E6AF-81E6C95C8A91}"/>
              </a:ext>
            </a:extLst>
          </p:cNvPr>
          <p:cNvSpPr txBox="1"/>
          <p:nvPr/>
        </p:nvSpPr>
        <p:spPr>
          <a:xfrm>
            <a:off x="1104900" y="4208780"/>
            <a:ext cx="10877550" cy="2954655"/>
          </a:xfrm>
          <a:prstGeom prst="rect">
            <a:avLst/>
          </a:prstGeom>
          <a:noFill/>
        </p:spPr>
        <p:txBody>
          <a:bodyPr wrap="square">
            <a:spAutoFit/>
          </a:bodyPr>
          <a:lstStyle/>
          <a:p>
            <a:r>
              <a:rPr lang="en-US" altLang="tr-TR" sz="2200" dirty="0"/>
              <a:t>Stratum specific RR (Age </a:t>
            </a:r>
            <a:r>
              <a:rPr lang="tr-TR" sz="2200" dirty="0">
                <a:ln>
                  <a:noFill/>
                </a:ln>
                <a:solidFill>
                  <a:schemeClr val="tx1"/>
                </a:solidFill>
              </a:rPr>
              <a:t>&lt;</a:t>
            </a:r>
            <a:r>
              <a:rPr lang="en-US" altLang="tr-TR" sz="2200" dirty="0"/>
              <a:t>2)                                         Stratum specific RR (Age </a:t>
            </a:r>
            <a:r>
              <a:rPr lang="tr-TR" sz="2200" dirty="0">
                <a:ln>
                  <a:noFill/>
                </a:ln>
                <a:solidFill>
                  <a:schemeClr val="tx1"/>
                </a:solidFill>
              </a:rPr>
              <a:t>≥</a:t>
            </a:r>
            <a:r>
              <a:rPr lang="en-US" altLang="tr-TR" sz="2200" dirty="0"/>
              <a:t>2)</a:t>
            </a:r>
          </a:p>
          <a:p>
            <a:endParaRPr lang="en-US" altLang="tr-TR" sz="2200" dirty="0"/>
          </a:p>
          <a:p>
            <a:endParaRPr lang="en-US" altLang="tr-TR" sz="2200" dirty="0"/>
          </a:p>
          <a:p>
            <a:endParaRPr lang="en-US" altLang="tr-TR" sz="2200" dirty="0"/>
          </a:p>
          <a:p>
            <a:endParaRPr lang="en-US" altLang="tr-TR" sz="2200" dirty="0"/>
          </a:p>
          <a:p>
            <a:r>
              <a:rPr lang="en-US" altLang="tr-TR" sz="2200" dirty="0"/>
              <a:t>Combined (Unadjusted or Crude) RR of the sample: </a:t>
            </a:r>
            <a:r>
              <a:rPr lang="en-US" altLang="tr-TR" sz="2200" b="1" dirty="0"/>
              <a:t>1.79</a:t>
            </a:r>
          </a:p>
          <a:p>
            <a:endParaRPr lang="en-US" altLang="tr-TR" dirty="0"/>
          </a:p>
          <a:p>
            <a:endParaRPr lang="en-US" altLang="tr-TR" dirty="0"/>
          </a:p>
          <a:p>
            <a:r>
              <a:rPr lang="en-US" altLang="tr-TR" dirty="0"/>
              <a:t> </a:t>
            </a:r>
            <a:endParaRPr lang="tr-TR" dirty="0"/>
          </a:p>
        </p:txBody>
      </p:sp>
      <p:pic>
        <p:nvPicPr>
          <p:cNvPr id="4101" name="Picture 5">
            <a:extLst>
              <a:ext uri="{FF2B5EF4-FFF2-40B4-BE49-F238E27FC236}">
                <a16:creationId xmlns:a16="http://schemas.microsoft.com/office/drawing/2014/main" id="{8676F308-802F-2373-F125-913B96F64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4815945"/>
            <a:ext cx="3489774" cy="65120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a:extLst>
              <a:ext uri="{FF2B5EF4-FFF2-40B4-BE49-F238E27FC236}">
                <a16:creationId xmlns:a16="http://schemas.microsoft.com/office/drawing/2014/main" id="{406E321D-DF1E-F53B-7EF9-21D740285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400" y="4759417"/>
            <a:ext cx="3822700" cy="687029"/>
          </a:xfrm>
          <a:prstGeom prst="rect">
            <a:avLst/>
          </a:prstGeom>
          <a:noFill/>
          <a:extLst>
            <a:ext uri="{909E8E84-426E-40DD-AFC4-6F175D3DCCD1}">
              <a14:hiddenFill xmlns:a14="http://schemas.microsoft.com/office/drawing/2010/main">
                <a:solidFill>
                  <a:srgbClr val="FFFFFF"/>
                </a:solidFill>
              </a14:hiddenFill>
            </a:ext>
          </a:extLst>
        </p:spPr>
      </p:pic>
      <p:sp>
        <p:nvSpPr>
          <p:cNvPr id="11" name="Yuvarlatılmış Dikdörtgen 10">
            <a:extLst>
              <a:ext uri="{FF2B5EF4-FFF2-40B4-BE49-F238E27FC236}">
                <a16:creationId xmlns:a16="http://schemas.microsoft.com/office/drawing/2014/main" id="{A518FE4C-495C-74FA-DF6A-2D2240FA82B0}"/>
              </a:ext>
            </a:extLst>
          </p:cNvPr>
          <p:cNvSpPr/>
          <p:nvPr/>
        </p:nvSpPr>
        <p:spPr>
          <a:xfrm>
            <a:off x="4122549" y="4868442"/>
            <a:ext cx="592775" cy="4689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Yuvarlatılmış Dikdörtgen 11">
            <a:extLst>
              <a:ext uri="{FF2B5EF4-FFF2-40B4-BE49-F238E27FC236}">
                <a16:creationId xmlns:a16="http://schemas.microsoft.com/office/drawing/2014/main" id="{1E3CFDD7-AF55-24C2-EDCB-A13607827B1F}"/>
              </a:ext>
            </a:extLst>
          </p:cNvPr>
          <p:cNvSpPr/>
          <p:nvPr/>
        </p:nvSpPr>
        <p:spPr>
          <a:xfrm>
            <a:off x="10113325" y="4868441"/>
            <a:ext cx="592775" cy="4689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a:extLst>
              <a:ext uri="{FF2B5EF4-FFF2-40B4-BE49-F238E27FC236}">
                <a16:creationId xmlns:a16="http://schemas.microsoft.com/office/drawing/2014/main" id="{CA987447-74D9-D69B-F883-5E2720B46241}"/>
              </a:ext>
            </a:extLst>
          </p:cNvPr>
          <p:cNvSpPr/>
          <p:nvPr/>
        </p:nvSpPr>
        <p:spPr>
          <a:xfrm>
            <a:off x="7390108" y="5828080"/>
            <a:ext cx="592775" cy="4689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898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5A6E-B7E2-A1CB-30E1-01D54DB3E26C}"/>
              </a:ext>
            </a:extLst>
          </p:cNvPr>
          <p:cNvSpPr>
            <a:spLocks noGrp="1"/>
          </p:cNvSpPr>
          <p:nvPr>
            <p:ph type="title"/>
          </p:nvPr>
        </p:nvSpPr>
        <p:spPr/>
        <p:txBody>
          <a:bodyPr/>
          <a:lstStyle/>
          <a:p>
            <a:r>
              <a:rPr lang="en-GB" b="1" dirty="0">
                <a:solidFill>
                  <a:srgbClr val="0E5670"/>
                </a:solidFill>
              </a:rPr>
              <a:t>How to Minimize the Confounder/s?</a:t>
            </a:r>
            <a:endParaRPr lang="x-none" dirty="0"/>
          </a:p>
        </p:txBody>
      </p:sp>
      <p:sp>
        <p:nvSpPr>
          <p:cNvPr id="3" name="Content Placeholder 2">
            <a:extLst>
              <a:ext uri="{FF2B5EF4-FFF2-40B4-BE49-F238E27FC236}">
                <a16:creationId xmlns:a16="http://schemas.microsoft.com/office/drawing/2014/main" id="{A654D8E6-EECC-B415-5F2B-B6210924DB6D}"/>
              </a:ext>
            </a:extLst>
          </p:cNvPr>
          <p:cNvSpPr>
            <a:spLocks noGrp="1"/>
          </p:cNvSpPr>
          <p:nvPr>
            <p:ph idx="1"/>
          </p:nvPr>
        </p:nvSpPr>
        <p:spPr>
          <a:xfrm>
            <a:off x="838200" y="1389063"/>
            <a:ext cx="7124700" cy="4351338"/>
          </a:xfrm>
        </p:spPr>
        <p:txBody>
          <a:bodyPr/>
          <a:lstStyle/>
          <a:p>
            <a:pPr marL="0" indent="0">
              <a:lnSpc>
                <a:spcPct val="150000"/>
              </a:lnSpc>
              <a:buNone/>
            </a:pPr>
            <a:r>
              <a:rPr lang="en-US" altLang="tr-TR" dirty="0"/>
              <a:t>Propensity score matching</a:t>
            </a:r>
          </a:p>
          <a:p>
            <a:pPr lvl="1">
              <a:lnSpc>
                <a:spcPct val="150000"/>
              </a:lnSpc>
            </a:pPr>
            <a:r>
              <a:rPr lang="en-US" altLang="tr-TR" dirty="0"/>
              <a:t>Adjusts risk factors (apple to apple comparison)</a:t>
            </a:r>
          </a:p>
          <a:p>
            <a:pPr lvl="1">
              <a:lnSpc>
                <a:spcPct val="150000"/>
              </a:lnSpc>
            </a:pPr>
            <a:r>
              <a:rPr lang="en-US" altLang="tr-TR" dirty="0"/>
              <a:t>Reduce selection bias</a:t>
            </a:r>
          </a:p>
          <a:p>
            <a:pPr lvl="1">
              <a:lnSpc>
                <a:spcPct val="150000"/>
              </a:lnSpc>
            </a:pPr>
            <a:r>
              <a:rPr lang="en-US" altLang="tr-TR" dirty="0"/>
              <a:t>Better for 2 groups comparison</a:t>
            </a:r>
          </a:p>
          <a:p>
            <a:pPr lvl="1">
              <a:lnSpc>
                <a:spcPct val="150000"/>
              </a:lnSpc>
            </a:pPr>
            <a:r>
              <a:rPr lang="en-US" altLang="tr-TR" dirty="0"/>
              <a:t>Requires advanced statistical knowledge</a:t>
            </a:r>
          </a:p>
          <a:p>
            <a:pPr lvl="1"/>
            <a:endParaRPr lang="en-US" altLang="tr-TR" dirty="0"/>
          </a:p>
          <a:p>
            <a:endParaRPr lang="en-US" dirty="0"/>
          </a:p>
        </p:txBody>
      </p:sp>
      <p:pic>
        <p:nvPicPr>
          <p:cNvPr id="4" name="Picture 4" descr="Propensity Score Matching - Data Analytics and Program Evaluation | Summit  | Data Analytics and Program Evaluation | Summit">
            <a:extLst>
              <a:ext uri="{FF2B5EF4-FFF2-40B4-BE49-F238E27FC236}">
                <a16:creationId xmlns:a16="http://schemas.microsoft.com/office/drawing/2014/main" id="{6D4E2862-05BC-4428-6ECB-415AAA82A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1" y="1825625"/>
            <a:ext cx="4857749" cy="3643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813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5A6E-B7E2-A1CB-30E1-01D54DB3E26C}"/>
              </a:ext>
            </a:extLst>
          </p:cNvPr>
          <p:cNvSpPr>
            <a:spLocks noGrp="1"/>
          </p:cNvSpPr>
          <p:nvPr>
            <p:ph type="title"/>
          </p:nvPr>
        </p:nvSpPr>
        <p:spPr/>
        <p:txBody>
          <a:bodyPr/>
          <a:lstStyle/>
          <a:p>
            <a:r>
              <a:rPr lang="en-GB" b="1" dirty="0">
                <a:solidFill>
                  <a:srgbClr val="0E5670"/>
                </a:solidFill>
              </a:rPr>
              <a:t>How to Minimize the Confounder/s?</a:t>
            </a:r>
            <a:endParaRPr lang="x-none" dirty="0"/>
          </a:p>
        </p:txBody>
      </p:sp>
      <p:sp>
        <p:nvSpPr>
          <p:cNvPr id="3" name="Content Placeholder 2">
            <a:extLst>
              <a:ext uri="{FF2B5EF4-FFF2-40B4-BE49-F238E27FC236}">
                <a16:creationId xmlns:a16="http://schemas.microsoft.com/office/drawing/2014/main" id="{A654D8E6-EECC-B415-5F2B-B6210924DB6D}"/>
              </a:ext>
            </a:extLst>
          </p:cNvPr>
          <p:cNvSpPr>
            <a:spLocks noGrp="1"/>
          </p:cNvSpPr>
          <p:nvPr>
            <p:ph idx="1"/>
          </p:nvPr>
        </p:nvSpPr>
        <p:spPr>
          <a:xfrm>
            <a:off x="838200" y="1685926"/>
            <a:ext cx="10515600" cy="4351338"/>
          </a:xfrm>
        </p:spPr>
        <p:txBody>
          <a:bodyPr>
            <a:normAutofit fontScale="85000" lnSpcReduction="10000"/>
          </a:bodyPr>
          <a:lstStyle/>
          <a:p>
            <a:pPr marL="0" indent="0">
              <a:lnSpc>
                <a:spcPct val="150000"/>
              </a:lnSpc>
              <a:buNone/>
            </a:pPr>
            <a:r>
              <a:rPr lang="en-US" altLang="tr-TR" sz="3200" dirty="0"/>
              <a:t>Multiple variable regression analysis</a:t>
            </a:r>
          </a:p>
          <a:p>
            <a:pPr lvl="1">
              <a:lnSpc>
                <a:spcPct val="150000"/>
              </a:lnSpc>
            </a:pPr>
            <a:r>
              <a:rPr lang="en-US" altLang="tr-TR" sz="2800" dirty="0"/>
              <a:t>Powerful but complex</a:t>
            </a:r>
          </a:p>
          <a:p>
            <a:pPr lvl="1">
              <a:lnSpc>
                <a:spcPct val="150000"/>
              </a:lnSpc>
            </a:pPr>
            <a:r>
              <a:rPr lang="en-US" altLang="tr-TR" sz="2800" dirty="0"/>
              <a:t>Requires a small number of possible confounding factors</a:t>
            </a:r>
          </a:p>
          <a:p>
            <a:pPr lvl="1">
              <a:lnSpc>
                <a:spcPct val="150000"/>
              </a:lnSpc>
            </a:pPr>
            <a:r>
              <a:rPr lang="en-US" sz="2800" dirty="0"/>
              <a:t>It allows us to estimate the effects on a dependent predictor variable of changing, while holding the other explanatory variables constant.</a:t>
            </a:r>
            <a:endParaRPr lang="en-US" altLang="tr-TR" sz="2800" dirty="0"/>
          </a:p>
          <a:p>
            <a:endParaRPr lang="en-US" dirty="0"/>
          </a:p>
        </p:txBody>
      </p:sp>
    </p:spTree>
    <p:extLst>
      <p:ext uri="{BB962C8B-B14F-4D97-AF65-F5344CB8AC3E}">
        <p14:creationId xmlns:p14="http://schemas.microsoft.com/office/powerpoint/2010/main" val="1224495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2633D0-CB38-835C-76E5-C67C4F83A9A5}"/>
              </a:ext>
            </a:extLst>
          </p:cNvPr>
          <p:cNvSpPr>
            <a:spLocks noGrp="1"/>
          </p:cNvSpPr>
          <p:nvPr>
            <p:ph type="title"/>
          </p:nvPr>
        </p:nvSpPr>
        <p:spPr/>
        <p:txBody>
          <a:bodyPr/>
          <a:lstStyle/>
          <a:p>
            <a:r>
              <a:rPr lang="en-GB" b="1" dirty="0">
                <a:solidFill>
                  <a:srgbClr val="0E5670"/>
                </a:solidFill>
              </a:rPr>
              <a:t>How to Minimize the Confounder/s?</a:t>
            </a:r>
            <a:endParaRPr lang="tr-TR" dirty="0"/>
          </a:p>
        </p:txBody>
      </p:sp>
      <p:sp>
        <p:nvSpPr>
          <p:cNvPr id="3" name="İçerik Yer Tutucusu 2">
            <a:extLst>
              <a:ext uri="{FF2B5EF4-FFF2-40B4-BE49-F238E27FC236}">
                <a16:creationId xmlns:a16="http://schemas.microsoft.com/office/drawing/2014/main" id="{325F1CED-870C-BDCC-9534-D2CBEE7DD1E1}"/>
              </a:ext>
            </a:extLst>
          </p:cNvPr>
          <p:cNvSpPr>
            <a:spLocks noGrp="1"/>
          </p:cNvSpPr>
          <p:nvPr>
            <p:ph idx="1"/>
          </p:nvPr>
        </p:nvSpPr>
        <p:spPr>
          <a:xfrm>
            <a:off x="838200" y="1825625"/>
            <a:ext cx="5924550" cy="4351338"/>
          </a:xfrm>
        </p:spPr>
        <p:txBody>
          <a:bodyPr>
            <a:normAutofit fontScale="92500" lnSpcReduction="10000"/>
          </a:bodyPr>
          <a:lstStyle/>
          <a:p>
            <a:pPr>
              <a:lnSpc>
                <a:spcPct val="150000"/>
              </a:lnSpc>
            </a:pPr>
            <a:r>
              <a:rPr lang="tr-TR" dirty="0" err="1"/>
              <a:t>After</a:t>
            </a:r>
            <a:r>
              <a:rPr lang="tr-TR" dirty="0"/>
              <a:t> </a:t>
            </a:r>
            <a:r>
              <a:rPr lang="tr-TR" dirty="0" err="1"/>
              <a:t>stratification</a:t>
            </a:r>
            <a:r>
              <a:rPr lang="tr-TR" dirty="0"/>
              <a:t/>
            </a:r>
            <a:br>
              <a:rPr lang="tr-TR" dirty="0"/>
            </a:br>
            <a:r>
              <a:rPr lang="tr-TR" dirty="0"/>
              <a:t> (Age, </a:t>
            </a:r>
            <a:r>
              <a:rPr lang="tr-TR" dirty="0" err="1"/>
              <a:t>gender</a:t>
            </a:r>
            <a:r>
              <a:rPr lang="tr-TR" dirty="0"/>
              <a:t>, </a:t>
            </a:r>
            <a:r>
              <a:rPr lang="tr-TR" dirty="0" err="1"/>
              <a:t>disease</a:t>
            </a:r>
            <a:r>
              <a:rPr lang="tr-TR" dirty="0"/>
              <a:t> </a:t>
            </a:r>
            <a:r>
              <a:rPr lang="tr-TR" dirty="0" err="1"/>
              <a:t>severity</a:t>
            </a:r>
            <a:r>
              <a:rPr lang="tr-TR" dirty="0"/>
              <a:t> </a:t>
            </a:r>
            <a:r>
              <a:rPr lang="tr-TR" dirty="0" err="1"/>
              <a:t>etc</a:t>
            </a:r>
            <a:r>
              <a:rPr lang="tr-TR" dirty="0"/>
              <a:t>.)</a:t>
            </a:r>
          </a:p>
          <a:p>
            <a:pPr>
              <a:lnSpc>
                <a:spcPct val="150000"/>
              </a:lnSpc>
            </a:pPr>
            <a:r>
              <a:rPr lang="tr-TR" dirty="0" err="1"/>
              <a:t>Use</a:t>
            </a:r>
            <a:r>
              <a:rPr lang="tr-TR" dirty="0"/>
              <a:t> </a:t>
            </a:r>
            <a:r>
              <a:rPr lang="tr-TR" dirty="0" err="1"/>
              <a:t>multiple</a:t>
            </a:r>
            <a:r>
              <a:rPr lang="tr-TR" dirty="0"/>
              <a:t> </a:t>
            </a:r>
            <a:r>
              <a:rPr lang="tr-TR" dirty="0" err="1"/>
              <a:t>logistic</a:t>
            </a:r>
            <a:r>
              <a:rPr lang="tr-TR" dirty="0"/>
              <a:t> </a:t>
            </a:r>
            <a:r>
              <a:rPr lang="tr-TR" dirty="0" err="1"/>
              <a:t>regression</a:t>
            </a:r>
            <a:r>
              <a:rPr lang="tr-TR" dirty="0"/>
              <a:t> </a:t>
            </a:r>
            <a:r>
              <a:rPr lang="tr-TR" dirty="0" err="1"/>
              <a:t>to</a:t>
            </a:r>
            <a:r>
              <a:rPr lang="tr-TR" dirty="0"/>
              <a:t> </a:t>
            </a:r>
            <a:r>
              <a:rPr lang="tr-TR" dirty="0" err="1"/>
              <a:t>simultaneously</a:t>
            </a:r>
            <a:r>
              <a:rPr lang="tr-TR" dirty="0"/>
              <a:t> </a:t>
            </a:r>
            <a:r>
              <a:rPr lang="tr-TR" dirty="0" err="1"/>
              <a:t>adjust</a:t>
            </a:r>
            <a:r>
              <a:rPr lang="tr-TR" dirty="0"/>
              <a:t> </a:t>
            </a:r>
            <a:r>
              <a:rPr lang="tr-TR" dirty="0" err="1"/>
              <a:t>for</a:t>
            </a:r>
            <a:r>
              <a:rPr lang="tr-TR" dirty="0"/>
              <a:t> </a:t>
            </a:r>
            <a:r>
              <a:rPr lang="tr-TR" dirty="0" err="1"/>
              <a:t>several</a:t>
            </a:r>
            <a:r>
              <a:rPr lang="tr-TR" dirty="0"/>
              <a:t> </a:t>
            </a:r>
            <a:r>
              <a:rPr lang="tr-TR" dirty="0" err="1"/>
              <a:t>confounding</a:t>
            </a:r>
            <a:r>
              <a:rPr lang="tr-TR" dirty="0"/>
              <a:t> </a:t>
            </a:r>
            <a:r>
              <a:rPr lang="tr-TR" dirty="0" err="1"/>
              <a:t>factors</a:t>
            </a:r>
            <a:endParaRPr lang="tr-TR" dirty="0"/>
          </a:p>
        </p:txBody>
      </p:sp>
      <p:pic>
        <p:nvPicPr>
          <p:cNvPr id="7170" name="Picture 2" descr="Forward selection algorithm">
            <a:extLst>
              <a:ext uri="{FF2B5EF4-FFF2-40B4-BE49-F238E27FC236}">
                <a16:creationId xmlns:a16="http://schemas.microsoft.com/office/drawing/2014/main" id="{881BE39A-19F4-810C-AB2E-115497AD1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1" y="1435370"/>
            <a:ext cx="4191000" cy="463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0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F4DBE99A-F432-9E54-74D9-674C556414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56"/>
          <a:stretch/>
        </p:blipFill>
        <p:spPr bwMode="auto">
          <a:xfrm>
            <a:off x="2838450" y="1581784"/>
            <a:ext cx="7124700" cy="4536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145C42-8CED-8F0A-8A01-35F4C44BF316}"/>
              </a:ext>
            </a:extLst>
          </p:cNvPr>
          <p:cNvSpPr>
            <a:spLocks noGrp="1"/>
          </p:cNvSpPr>
          <p:nvPr>
            <p:ph type="title"/>
          </p:nvPr>
        </p:nvSpPr>
        <p:spPr>
          <a:xfrm>
            <a:off x="838200" y="375127"/>
            <a:ext cx="10515600" cy="1325563"/>
          </a:xfrm>
        </p:spPr>
        <p:txBody>
          <a:bodyPr/>
          <a:lstStyle/>
          <a:p>
            <a:r>
              <a:rPr lang="en-GB" dirty="0"/>
              <a:t>D</a:t>
            </a:r>
            <a:r>
              <a:rPr lang="x-none" dirty="0"/>
              <a:t>ifferent types of Bias</a:t>
            </a:r>
          </a:p>
        </p:txBody>
      </p:sp>
    </p:spTree>
    <p:extLst>
      <p:ext uri="{BB962C8B-B14F-4D97-AF65-F5344CB8AC3E}">
        <p14:creationId xmlns:p14="http://schemas.microsoft.com/office/powerpoint/2010/main" val="2972864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08B2-AC21-DF78-2168-61D7DAE8623E}"/>
              </a:ext>
            </a:extLst>
          </p:cNvPr>
          <p:cNvSpPr>
            <a:spLocks noGrp="1"/>
          </p:cNvSpPr>
          <p:nvPr>
            <p:ph type="title"/>
          </p:nvPr>
        </p:nvSpPr>
        <p:spPr/>
        <p:txBody>
          <a:bodyPr/>
          <a:lstStyle/>
          <a:p>
            <a:r>
              <a:rPr lang="en-GB" dirty="0"/>
              <a:t>T</a:t>
            </a:r>
            <a:r>
              <a:rPr lang="x-none" dirty="0"/>
              <a:t>ake home message</a:t>
            </a:r>
          </a:p>
        </p:txBody>
      </p:sp>
      <p:sp>
        <p:nvSpPr>
          <p:cNvPr id="3" name="Content Placeholder 2">
            <a:extLst>
              <a:ext uri="{FF2B5EF4-FFF2-40B4-BE49-F238E27FC236}">
                <a16:creationId xmlns:a16="http://schemas.microsoft.com/office/drawing/2014/main" id="{4ADD3AB1-4808-4184-03C9-79E628203900}"/>
              </a:ext>
            </a:extLst>
          </p:cNvPr>
          <p:cNvSpPr>
            <a:spLocks noGrp="1"/>
          </p:cNvSpPr>
          <p:nvPr>
            <p:ph idx="1"/>
          </p:nvPr>
        </p:nvSpPr>
        <p:spPr/>
        <p:txBody>
          <a:bodyPr>
            <a:normAutofit fontScale="92500" lnSpcReduction="10000"/>
          </a:bodyPr>
          <a:lstStyle/>
          <a:p>
            <a:r>
              <a:rPr lang="en-GB" sz="2400" dirty="0"/>
              <a:t>Confounding  threats the validity of nonexperimental studies </a:t>
            </a:r>
          </a:p>
          <a:p>
            <a:endParaRPr lang="en-GB" sz="2400" dirty="0"/>
          </a:p>
          <a:p>
            <a:r>
              <a:rPr lang="en-GB" sz="2400" dirty="0"/>
              <a:t>Selection bias major threat to validity of any study (not specific to nonexperimental studies) </a:t>
            </a:r>
          </a:p>
          <a:p>
            <a:endParaRPr lang="en-GB" sz="2400" dirty="0"/>
          </a:p>
          <a:p>
            <a:r>
              <a:rPr lang="en-GB" sz="2400" dirty="0"/>
              <a:t>Proper research questions and study design are more important than analysis </a:t>
            </a:r>
          </a:p>
          <a:p>
            <a:pPr marL="0" indent="0">
              <a:buNone/>
            </a:pPr>
            <a:endParaRPr lang="en-GB" sz="2400" dirty="0"/>
          </a:p>
          <a:p>
            <a:r>
              <a:rPr lang="en-GB" sz="2400" dirty="0"/>
              <a:t>Stratification and the use of multivariable regression models are methods of correcting for confounding, which means that study groups are balanced concerning confounding factors.</a:t>
            </a:r>
          </a:p>
          <a:p>
            <a:endParaRPr lang="en-GB" sz="2400" dirty="0"/>
          </a:p>
          <a:p>
            <a:pPr marL="0" indent="0">
              <a:buNone/>
            </a:pPr>
            <a:endParaRPr lang="en-GB" sz="2400" dirty="0"/>
          </a:p>
          <a:p>
            <a:endParaRPr lang="en-GB" dirty="0"/>
          </a:p>
          <a:p>
            <a:endParaRPr lang="x-none"/>
          </a:p>
        </p:txBody>
      </p:sp>
    </p:spTree>
    <p:extLst>
      <p:ext uri="{BB962C8B-B14F-4D97-AF65-F5344CB8AC3E}">
        <p14:creationId xmlns:p14="http://schemas.microsoft.com/office/powerpoint/2010/main" val="3091196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5D6C10-B5A7-4715-803E-0501C9C2CC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00AC-3AE0-F2A3-4BB7-365E58C29AD4}"/>
              </a:ext>
            </a:extLst>
          </p:cNvPr>
          <p:cNvSpPr>
            <a:spLocks noGrp="1"/>
          </p:cNvSpPr>
          <p:nvPr>
            <p:ph type="title"/>
          </p:nvPr>
        </p:nvSpPr>
        <p:spPr>
          <a:xfrm>
            <a:off x="841248" y="552289"/>
            <a:ext cx="3976496" cy="3900326"/>
          </a:xfrm>
        </p:spPr>
        <p:txBody>
          <a:bodyPr vert="horz" lIns="91440" tIns="45720" rIns="91440" bIns="45720" rtlCol="0" anchor="b">
            <a:normAutofit/>
          </a:bodyPr>
          <a:lstStyle/>
          <a:p>
            <a:r>
              <a:rPr lang="en-US" sz="5200" kern="1200" dirty="0">
                <a:solidFill>
                  <a:schemeClr val="tx1"/>
                </a:solidFill>
                <a:latin typeface="+mj-lt"/>
                <a:ea typeface="+mj-ea"/>
                <a:cs typeface="+mj-cs"/>
              </a:rPr>
              <a:t>Look-Understand-Correct</a:t>
            </a:r>
          </a:p>
        </p:txBody>
      </p:sp>
      <p:pic>
        <p:nvPicPr>
          <p:cNvPr id="4" name="Content Placeholder 3">
            <a:extLst>
              <a:ext uri="{FF2B5EF4-FFF2-40B4-BE49-F238E27FC236}">
                <a16:creationId xmlns:a16="http://schemas.microsoft.com/office/drawing/2014/main" id="{025620E9-DC8B-E105-4250-C8FABA335A23}"/>
              </a:ext>
            </a:extLst>
          </p:cNvPr>
          <p:cNvPicPr>
            <a:picLocks noGrp="1" noChangeAspect="1"/>
          </p:cNvPicPr>
          <p:nvPr>
            <p:ph idx="1"/>
          </p:nvPr>
        </p:nvPicPr>
        <p:blipFill>
          <a:blip r:embed="rId3"/>
          <a:stretch>
            <a:fillRect/>
          </a:stretch>
        </p:blipFill>
        <p:spPr>
          <a:xfrm>
            <a:off x="5480250" y="557189"/>
            <a:ext cx="5576808" cy="5576808"/>
          </a:xfrm>
          <a:prstGeom prst="rect">
            <a:avLst/>
          </a:prstGeom>
        </p:spPr>
      </p:pic>
    </p:spTree>
    <p:extLst>
      <p:ext uri="{BB962C8B-B14F-4D97-AF65-F5344CB8AC3E}">
        <p14:creationId xmlns:p14="http://schemas.microsoft.com/office/powerpoint/2010/main" val="2912047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3079046" y="2163020"/>
            <a:ext cx="1710725" cy="1961281"/>
            <a:chOff x="4295501" y="2152445"/>
            <a:chExt cx="1710725" cy="1961281"/>
          </a:xfrm>
        </p:grpSpPr>
        <p:pic>
          <p:nvPicPr>
            <p:cNvPr id="42" name="Picture 41"/>
            <p:cNvPicPr>
              <a:picLocks noChangeAspect="1"/>
            </p:cNvPicPr>
            <p:nvPr/>
          </p:nvPicPr>
          <p:blipFill rotWithShape="1">
            <a:blip r:embed="rId2" cstate="print">
              <a:extLst>
                <a:ext uri="{28A0092B-C50C-407E-A947-70E740481C1C}">
                  <a14:useLocalDpi xmlns:a14="http://schemas.microsoft.com/office/drawing/2010/main" val="0"/>
                </a:ext>
              </a:extLst>
            </a:blip>
            <a:srcRect l="5814" t="2873" r="15817" b="15563"/>
            <a:stretch/>
          </p:blipFill>
          <p:spPr>
            <a:xfrm>
              <a:off x="4657063" y="2152445"/>
              <a:ext cx="987600" cy="1361999"/>
            </a:xfrm>
            <a:prstGeom prst="rect">
              <a:avLst/>
            </a:prstGeom>
            <a:ln>
              <a:solidFill>
                <a:srgbClr val="0C475C"/>
              </a:solidFill>
            </a:ln>
          </p:spPr>
        </p:pic>
        <p:sp>
          <p:nvSpPr>
            <p:cNvPr id="43" name="TextBox 42"/>
            <p:cNvSpPr txBox="1"/>
            <p:nvPr/>
          </p:nvSpPr>
          <p:spPr>
            <a:xfrm>
              <a:off x="4295501" y="3528951"/>
              <a:ext cx="1710725" cy="584775"/>
            </a:xfrm>
            <a:prstGeom prst="rect">
              <a:avLst/>
            </a:prstGeom>
            <a:noFill/>
            <a:scene3d>
              <a:camera prst="orthographicFront"/>
              <a:lightRig rig="threePt" dir="t"/>
            </a:scene3d>
            <a:sp3d>
              <a:bevelT/>
              <a:bevelB/>
            </a:sp3d>
          </p:spPr>
          <p:txBody>
            <a:bodyPr wrap="none" rtlCol="0">
              <a:spAutoFit/>
            </a:bodyPr>
            <a:lstStyle/>
            <a:p>
              <a:pPr algn="ctr"/>
              <a:r>
                <a:rPr lang="en-US" sz="1600" dirty="0"/>
                <a:t>Massimo Garriboli</a:t>
              </a:r>
            </a:p>
            <a:p>
              <a:pPr algn="ctr"/>
              <a:r>
                <a:rPr lang="en-US" sz="1600" dirty="0"/>
                <a:t>(UK)</a:t>
              </a:r>
            </a:p>
          </p:txBody>
        </p:sp>
      </p:grpSp>
      <p:sp>
        <p:nvSpPr>
          <p:cNvPr id="10" name="TextBox 9"/>
          <p:cNvSpPr txBox="1"/>
          <p:nvPr/>
        </p:nvSpPr>
        <p:spPr>
          <a:xfrm>
            <a:off x="3983435" y="333819"/>
            <a:ext cx="3973717" cy="923330"/>
          </a:xfrm>
          <a:prstGeom prst="rect">
            <a:avLst/>
          </a:prstGeom>
          <a:noFill/>
        </p:spPr>
        <p:txBody>
          <a:bodyPr wrap="none" rtlCol="0">
            <a:spAutoFit/>
          </a:bodyPr>
          <a:lstStyle/>
          <a:p>
            <a:r>
              <a:rPr lang="en-US" sz="5400" dirty="0">
                <a:solidFill>
                  <a:srgbClr val="1580A8"/>
                </a:solidFill>
              </a:rPr>
              <a:t>Thank You!!!!</a:t>
            </a:r>
          </a:p>
        </p:txBody>
      </p:sp>
      <p:sp>
        <p:nvSpPr>
          <p:cNvPr id="11" name="Rectangle 10"/>
          <p:cNvSpPr/>
          <p:nvPr/>
        </p:nvSpPr>
        <p:spPr>
          <a:xfrm>
            <a:off x="3274434" y="1265502"/>
            <a:ext cx="5943870" cy="646331"/>
          </a:xfrm>
          <a:prstGeom prst="rect">
            <a:avLst/>
          </a:prstGeom>
        </p:spPr>
        <p:txBody>
          <a:bodyPr wrap="none">
            <a:spAutoFit/>
          </a:bodyPr>
          <a:lstStyle/>
          <a:p>
            <a:pPr algn="ctr"/>
            <a:r>
              <a:rPr lang="en-US" sz="3600" u="sng" dirty="0">
                <a:solidFill>
                  <a:srgbClr val="1580A8"/>
                </a:solidFill>
              </a:rPr>
              <a:t>The ESPU Research Committee</a:t>
            </a:r>
          </a:p>
        </p:txBody>
      </p:sp>
      <p:grpSp>
        <p:nvGrpSpPr>
          <p:cNvPr id="62" name="Group 61"/>
          <p:cNvGrpSpPr/>
          <p:nvPr/>
        </p:nvGrpSpPr>
        <p:grpSpPr>
          <a:xfrm>
            <a:off x="850231" y="4343313"/>
            <a:ext cx="2198038" cy="1961281"/>
            <a:chOff x="1975395" y="2152445"/>
            <a:chExt cx="2198038" cy="1961281"/>
          </a:xfrm>
        </p:grpSpPr>
        <p:pic>
          <p:nvPicPr>
            <p:cNvPr id="36" name="Picture 2" descr="Anka NIEUWHOF-LEPPINK (N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45" t="1194" r="8435" b="14720"/>
            <a:stretch/>
          </p:blipFill>
          <p:spPr bwMode="auto">
            <a:xfrm>
              <a:off x="2590087" y="2152445"/>
              <a:ext cx="968648" cy="1341705"/>
            </a:xfrm>
            <a:prstGeom prst="rect">
              <a:avLst/>
            </a:prstGeom>
            <a:noFill/>
            <a:ln>
              <a:solidFill>
                <a:srgbClr val="0C475C"/>
              </a:solid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975395" y="3528951"/>
              <a:ext cx="2198038" cy="584775"/>
            </a:xfrm>
            <a:prstGeom prst="rect">
              <a:avLst/>
            </a:prstGeom>
            <a:noFill/>
            <a:scene3d>
              <a:camera prst="orthographicFront"/>
              <a:lightRig rig="threePt" dir="t"/>
            </a:scene3d>
            <a:sp3d>
              <a:bevelT/>
              <a:bevelB/>
            </a:sp3d>
          </p:spPr>
          <p:txBody>
            <a:bodyPr wrap="none" rtlCol="0">
              <a:spAutoFit/>
            </a:bodyPr>
            <a:lstStyle/>
            <a:p>
              <a:pPr algn="ctr"/>
              <a:r>
                <a:rPr lang="en-US" sz="1600" dirty="0"/>
                <a:t>Anka Nieuwhof-Leppink</a:t>
              </a:r>
            </a:p>
            <a:p>
              <a:pPr algn="ctr"/>
              <a:r>
                <a:rPr lang="en-US" sz="1600" dirty="0"/>
                <a:t>(Vice-Chair (NL)</a:t>
              </a:r>
            </a:p>
          </p:txBody>
        </p:sp>
      </p:grpSp>
      <p:grpSp>
        <p:nvGrpSpPr>
          <p:cNvPr id="60" name="Group 59"/>
          <p:cNvGrpSpPr/>
          <p:nvPr/>
        </p:nvGrpSpPr>
        <p:grpSpPr>
          <a:xfrm>
            <a:off x="5336367" y="2143220"/>
            <a:ext cx="1532792" cy="1961281"/>
            <a:chOff x="6077519" y="2152445"/>
            <a:chExt cx="1532792" cy="1961281"/>
          </a:xfrm>
        </p:grpSpPr>
        <p:sp>
          <p:nvSpPr>
            <p:cNvPr id="39" name="TextBox 38"/>
            <p:cNvSpPr txBox="1"/>
            <p:nvPr/>
          </p:nvSpPr>
          <p:spPr>
            <a:xfrm>
              <a:off x="6077519" y="3528951"/>
              <a:ext cx="1532792" cy="584775"/>
            </a:xfrm>
            <a:prstGeom prst="rect">
              <a:avLst/>
            </a:prstGeom>
            <a:noFill/>
            <a:scene3d>
              <a:camera prst="orthographicFront"/>
              <a:lightRig rig="threePt" dir="t"/>
            </a:scene3d>
            <a:sp3d>
              <a:bevelT/>
              <a:bevelB/>
            </a:sp3d>
          </p:spPr>
          <p:txBody>
            <a:bodyPr wrap="none" rtlCol="0">
              <a:spAutoFit/>
            </a:bodyPr>
            <a:lstStyle/>
            <a:p>
              <a:pPr algn="ctr"/>
              <a:r>
                <a:rPr lang="en-US" sz="1600" dirty="0"/>
                <a:t>Salvatore </a:t>
              </a:r>
              <a:r>
                <a:rPr lang="en-US" sz="1600" dirty="0" err="1"/>
                <a:t>Cascio</a:t>
              </a:r>
              <a:endParaRPr lang="en-US" sz="1600" dirty="0"/>
            </a:p>
            <a:p>
              <a:pPr algn="ctr"/>
              <a:r>
                <a:rPr lang="en-US" sz="1600" dirty="0"/>
                <a:t>(IRL)</a:t>
              </a:r>
            </a:p>
          </p:txBody>
        </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252" y="2152445"/>
              <a:ext cx="983326" cy="1361999"/>
            </a:xfrm>
            <a:prstGeom prst="rect">
              <a:avLst/>
            </a:prstGeom>
            <a:ln>
              <a:solidFill>
                <a:srgbClr val="0C475C"/>
              </a:solidFill>
            </a:ln>
          </p:spPr>
        </p:pic>
      </p:grpSp>
      <p:grpSp>
        <p:nvGrpSpPr>
          <p:cNvPr id="59" name="Group 58"/>
          <p:cNvGrpSpPr/>
          <p:nvPr/>
        </p:nvGrpSpPr>
        <p:grpSpPr>
          <a:xfrm>
            <a:off x="7520530" y="2152445"/>
            <a:ext cx="1019831" cy="1961281"/>
            <a:chOff x="7758280" y="2152445"/>
            <a:chExt cx="1019831" cy="1961281"/>
          </a:xfrm>
        </p:grpSpPr>
        <p:sp>
          <p:nvSpPr>
            <p:cNvPr id="50" name="TextBox 49"/>
            <p:cNvSpPr txBox="1"/>
            <p:nvPr/>
          </p:nvSpPr>
          <p:spPr>
            <a:xfrm>
              <a:off x="7758280" y="3528951"/>
              <a:ext cx="1019831" cy="584775"/>
            </a:xfrm>
            <a:prstGeom prst="rect">
              <a:avLst/>
            </a:prstGeom>
            <a:noFill/>
            <a:scene3d>
              <a:camera prst="orthographicFront"/>
              <a:lightRig rig="threePt" dir="t"/>
            </a:scene3d>
            <a:sp3d>
              <a:bevelT/>
              <a:bevelB/>
            </a:sp3d>
          </p:spPr>
          <p:txBody>
            <a:bodyPr wrap="none" rtlCol="0">
              <a:spAutoFit/>
            </a:bodyPr>
            <a:lstStyle/>
            <a:p>
              <a:pPr algn="ctr"/>
              <a:r>
                <a:rPr lang="en-US" sz="1600" dirty="0"/>
                <a:t>Luis Braga</a:t>
              </a:r>
            </a:p>
            <a:p>
              <a:pPr algn="ctr"/>
              <a:r>
                <a:rPr lang="en-US" sz="1600" dirty="0"/>
                <a:t>(CAN)</a:t>
              </a:r>
            </a:p>
          </p:txBody>
        </p:sp>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0045" y="2152445"/>
              <a:ext cx="976300" cy="1361999"/>
            </a:xfrm>
            <a:prstGeom prst="rect">
              <a:avLst/>
            </a:prstGeom>
            <a:ln>
              <a:solidFill>
                <a:srgbClr val="0C475C"/>
              </a:solidFill>
            </a:ln>
          </p:spPr>
        </p:pic>
      </p:grpSp>
      <p:grpSp>
        <p:nvGrpSpPr>
          <p:cNvPr id="41" name="Group 40"/>
          <p:cNvGrpSpPr/>
          <p:nvPr/>
        </p:nvGrpSpPr>
        <p:grpSpPr>
          <a:xfrm>
            <a:off x="9353658" y="2081413"/>
            <a:ext cx="1273105" cy="1961281"/>
            <a:chOff x="9791223" y="2152445"/>
            <a:chExt cx="1273105" cy="1961281"/>
          </a:xfrm>
        </p:grpSpPr>
        <p:sp>
          <p:nvSpPr>
            <p:cNvPr id="57" name="TextBox 56"/>
            <p:cNvSpPr txBox="1"/>
            <p:nvPr/>
          </p:nvSpPr>
          <p:spPr>
            <a:xfrm>
              <a:off x="9791223" y="3528951"/>
              <a:ext cx="1273105" cy="584775"/>
            </a:xfrm>
            <a:prstGeom prst="rect">
              <a:avLst/>
            </a:prstGeom>
            <a:noFill/>
            <a:scene3d>
              <a:camera prst="orthographicFront"/>
              <a:lightRig rig="threePt" dir="t"/>
            </a:scene3d>
            <a:sp3d>
              <a:bevelT/>
              <a:bevelB/>
            </a:sp3d>
          </p:spPr>
          <p:txBody>
            <a:bodyPr wrap="none" rtlCol="0">
              <a:spAutoFit/>
            </a:bodyPr>
            <a:lstStyle/>
            <a:p>
              <a:pPr algn="ctr"/>
              <a:r>
                <a:rPr lang="en-US" sz="1600" dirty="0"/>
                <a:t>Caleb Nelson</a:t>
              </a:r>
            </a:p>
            <a:p>
              <a:pPr algn="ctr"/>
              <a:r>
                <a:rPr lang="en-US" sz="1600" dirty="0"/>
                <a:t>(USA)</a:t>
              </a:r>
            </a:p>
          </p:txBody>
        </p:sp>
        <p:pic>
          <p:nvPicPr>
            <p:cNvPr id="58" name="Picture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0071" y="2152445"/>
              <a:ext cx="975405" cy="1361999"/>
            </a:xfrm>
            <a:prstGeom prst="rect">
              <a:avLst/>
            </a:prstGeom>
            <a:ln>
              <a:solidFill>
                <a:srgbClr val="0C475C"/>
              </a:solidFill>
            </a:ln>
          </p:spPr>
        </p:pic>
      </p:grpSp>
      <p:grpSp>
        <p:nvGrpSpPr>
          <p:cNvPr id="63" name="Group 62"/>
          <p:cNvGrpSpPr/>
          <p:nvPr/>
        </p:nvGrpSpPr>
        <p:grpSpPr>
          <a:xfrm>
            <a:off x="1207431" y="2163020"/>
            <a:ext cx="1194366" cy="1961281"/>
            <a:chOff x="650337" y="2152445"/>
            <a:chExt cx="1194366" cy="1961281"/>
          </a:xfrm>
        </p:grpSpPr>
        <p:sp>
          <p:nvSpPr>
            <p:cNvPr id="23" name="TextBox 22"/>
            <p:cNvSpPr txBox="1"/>
            <p:nvPr/>
          </p:nvSpPr>
          <p:spPr>
            <a:xfrm>
              <a:off x="650337" y="3528951"/>
              <a:ext cx="1194366" cy="584775"/>
            </a:xfrm>
            <a:prstGeom prst="rect">
              <a:avLst/>
            </a:prstGeom>
            <a:noFill/>
            <a:scene3d>
              <a:camera prst="orthographicFront"/>
              <a:lightRig rig="threePt" dir="t"/>
            </a:scene3d>
            <a:sp3d>
              <a:bevelT/>
              <a:bevelB/>
            </a:sp3d>
          </p:spPr>
          <p:txBody>
            <a:bodyPr wrap="none" rtlCol="0">
              <a:spAutoFit/>
            </a:bodyPr>
            <a:lstStyle/>
            <a:p>
              <a:pPr algn="ctr"/>
              <a:r>
                <a:rPr lang="en-US" sz="1600" dirty="0"/>
                <a:t>Luke Harper</a:t>
              </a:r>
            </a:p>
            <a:p>
              <a:pPr algn="ctr"/>
              <a:r>
                <a:rPr lang="en-US" sz="1600" dirty="0"/>
                <a:t>(Chair, FR)</a:t>
              </a:r>
            </a:p>
          </p:txBody>
        </p:sp>
        <p:pic>
          <p:nvPicPr>
            <p:cNvPr id="35" name="Picture 34"/>
            <p:cNvPicPr>
              <a:picLocks noChangeAspect="1"/>
            </p:cNvPicPr>
            <p:nvPr/>
          </p:nvPicPr>
          <p:blipFill rotWithShape="1">
            <a:blip r:embed="rId7">
              <a:extLst>
                <a:ext uri="{28A0092B-C50C-407E-A947-70E740481C1C}">
                  <a14:useLocalDpi xmlns:a14="http://schemas.microsoft.com/office/drawing/2010/main" val="0"/>
                </a:ext>
              </a:extLst>
            </a:blip>
            <a:srcRect b="2792"/>
            <a:stretch/>
          </p:blipFill>
          <p:spPr>
            <a:xfrm>
              <a:off x="807996" y="2152445"/>
              <a:ext cx="995026" cy="1340734"/>
            </a:xfrm>
            <a:prstGeom prst="rect">
              <a:avLst/>
            </a:prstGeom>
            <a:ln>
              <a:solidFill>
                <a:srgbClr val="0C475C"/>
              </a:solidFill>
            </a:ln>
          </p:spPr>
        </p:pic>
      </p:grpSp>
      <p:pic>
        <p:nvPicPr>
          <p:cNvPr id="7" name="Picture 6">
            <a:extLst>
              <a:ext uri="{FF2B5EF4-FFF2-40B4-BE49-F238E27FC236}">
                <a16:creationId xmlns:a16="http://schemas.microsoft.com/office/drawing/2014/main" id="{22C0D78A-48FB-FEB6-67AB-6613DA18A321}"/>
              </a:ext>
            </a:extLst>
          </p:cNvPr>
          <p:cNvPicPr>
            <a:picLocks noChangeAspect="1"/>
          </p:cNvPicPr>
          <p:nvPr/>
        </p:nvPicPr>
        <p:blipFill>
          <a:blip r:embed="rId8"/>
          <a:stretch>
            <a:fillRect/>
          </a:stretch>
        </p:blipFill>
        <p:spPr>
          <a:xfrm>
            <a:off x="6102763" y="4236108"/>
            <a:ext cx="1232114" cy="1640472"/>
          </a:xfrm>
          <a:prstGeom prst="rect">
            <a:avLst/>
          </a:prstGeom>
          <a:ln w="6350" cap="sq">
            <a:solidFill>
              <a:schemeClr val="bg1"/>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33084A98-E441-0460-FD01-7CBE4FF3EF81}"/>
              </a:ext>
            </a:extLst>
          </p:cNvPr>
          <p:cNvSpPr txBox="1"/>
          <p:nvPr/>
        </p:nvSpPr>
        <p:spPr>
          <a:xfrm>
            <a:off x="6102763" y="5903094"/>
            <a:ext cx="1699334" cy="646331"/>
          </a:xfrm>
          <a:prstGeom prst="rect">
            <a:avLst/>
          </a:prstGeom>
          <a:noFill/>
        </p:spPr>
        <p:txBody>
          <a:bodyPr wrap="square">
            <a:spAutoFit/>
          </a:bodyPr>
          <a:lstStyle/>
          <a:p>
            <a:pPr algn="ctr"/>
            <a:r>
              <a:rPr lang="en-US" sz="1800" dirty="0"/>
              <a:t>Christina Ching</a:t>
            </a:r>
          </a:p>
          <a:p>
            <a:pPr algn="ctr"/>
            <a:r>
              <a:rPr lang="en-US" sz="1800" dirty="0"/>
              <a:t>(USA)</a:t>
            </a:r>
          </a:p>
        </p:txBody>
      </p:sp>
      <p:pic>
        <p:nvPicPr>
          <p:cNvPr id="13" name="Picture 12">
            <a:extLst>
              <a:ext uri="{FF2B5EF4-FFF2-40B4-BE49-F238E27FC236}">
                <a16:creationId xmlns:a16="http://schemas.microsoft.com/office/drawing/2014/main" id="{63573A14-DE36-43FA-DB4B-C17B4A3B1457}"/>
              </a:ext>
            </a:extLst>
          </p:cNvPr>
          <p:cNvPicPr>
            <a:picLocks noChangeAspect="1"/>
          </p:cNvPicPr>
          <p:nvPr/>
        </p:nvPicPr>
        <p:blipFill>
          <a:blip r:embed="rId9"/>
          <a:stretch>
            <a:fillRect/>
          </a:stretch>
        </p:blipFill>
        <p:spPr>
          <a:xfrm>
            <a:off x="3934408" y="4320275"/>
            <a:ext cx="1194366" cy="1664874"/>
          </a:xfrm>
          <a:prstGeom prst="rect">
            <a:avLst/>
          </a:prstGeom>
        </p:spPr>
      </p:pic>
      <p:sp>
        <p:nvSpPr>
          <p:cNvPr id="15" name="TextBox 14">
            <a:extLst>
              <a:ext uri="{FF2B5EF4-FFF2-40B4-BE49-F238E27FC236}">
                <a16:creationId xmlns:a16="http://schemas.microsoft.com/office/drawing/2014/main" id="{527E593B-3310-4512-B7CD-D256FBE72D7D}"/>
              </a:ext>
            </a:extLst>
          </p:cNvPr>
          <p:cNvSpPr txBox="1"/>
          <p:nvPr/>
        </p:nvSpPr>
        <p:spPr>
          <a:xfrm>
            <a:off x="3366171" y="6008187"/>
            <a:ext cx="2330839" cy="923330"/>
          </a:xfrm>
          <a:prstGeom prst="rect">
            <a:avLst/>
          </a:prstGeom>
          <a:noFill/>
        </p:spPr>
        <p:txBody>
          <a:bodyPr wrap="square">
            <a:spAutoFit/>
          </a:bodyPr>
          <a:lstStyle/>
          <a:p>
            <a:pPr algn="ctr"/>
            <a:r>
              <a:rPr lang="en-US" sz="1800" dirty="0"/>
              <a:t>M. İrfan </a:t>
            </a:r>
            <a:r>
              <a:rPr lang="en-US" sz="1800" dirty="0" err="1"/>
              <a:t>Dönmez</a:t>
            </a:r>
            <a:endParaRPr lang="en-US" sz="1800" dirty="0"/>
          </a:p>
          <a:p>
            <a:pPr algn="ctr"/>
            <a:r>
              <a:rPr lang="en-US" sz="1800" dirty="0"/>
              <a:t> (TUR)</a:t>
            </a:r>
          </a:p>
          <a:p>
            <a:pPr algn="ctr"/>
            <a:r>
              <a:rPr lang="en-US" sz="1800" dirty="0"/>
              <a:t> </a:t>
            </a:r>
          </a:p>
        </p:txBody>
      </p:sp>
      <p:pic>
        <p:nvPicPr>
          <p:cNvPr id="16" name="Picture 15">
            <a:extLst>
              <a:ext uri="{FF2B5EF4-FFF2-40B4-BE49-F238E27FC236}">
                <a16:creationId xmlns:a16="http://schemas.microsoft.com/office/drawing/2014/main" id="{5107A4B5-B559-0EBB-B3D9-EF13284F343F}"/>
              </a:ext>
            </a:extLst>
          </p:cNvPr>
          <p:cNvPicPr>
            <a:picLocks noChangeAspect="1"/>
          </p:cNvPicPr>
          <p:nvPr/>
        </p:nvPicPr>
        <p:blipFill>
          <a:blip r:embed="rId10"/>
          <a:stretch>
            <a:fillRect/>
          </a:stretch>
        </p:blipFill>
        <p:spPr>
          <a:xfrm>
            <a:off x="8840791" y="4125235"/>
            <a:ext cx="1323429" cy="1777859"/>
          </a:xfrm>
          <a:prstGeom prst="rect">
            <a:avLst/>
          </a:prstGeom>
        </p:spPr>
      </p:pic>
      <p:sp>
        <p:nvSpPr>
          <p:cNvPr id="17" name="TextBox 16">
            <a:extLst>
              <a:ext uri="{FF2B5EF4-FFF2-40B4-BE49-F238E27FC236}">
                <a16:creationId xmlns:a16="http://schemas.microsoft.com/office/drawing/2014/main" id="{D1D32563-F8D5-5D41-8348-E674AC918B4D}"/>
              </a:ext>
            </a:extLst>
          </p:cNvPr>
          <p:cNvSpPr txBox="1"/>
          <p:nvPr/>
        </p:nvSpPr>
        <p:spPr>
          <a:xfrm>
            <a:off x="8290874" y="6008187"/>
            <a:ext cx="1699334" cy="646331"/>
          </a:xfrm>
          <a:prstGeom prst="rect">
            <a:avLst/>
          </a:prstGeom>
          <a:noFill/>
        </p:spPr>
        <p:txBody>
          <a:bodyPr wrap="square">
            <a:spAutoFit/>
          </a:bodyPr>
          <a:lstStyle/>
          <a:p>
            <a:pPr algn="ctr"/>
            <a:r>
              <a:rPr lang="en-US" sz="1800" dirty="0"/>
              <a:t>Bernhard Heid</a:t>
            </a:r>
          </a:p>
          <a:p>
            <a:pPr algn="ctr"/>
            <a:r>
              <a:rPr lang="en-US" sz="1800" dirty="0"/>
              <a:t>(AUS)</a:t>
            </a:r>
          </a:p>
        </p:txBody>
      </p:sp>
    </p:spTree>
    <p:extLst>
      <p:ext uri="{BB962C8B-B14F-4D97-AF65-F5344CB8AC3E}">
        <p14:creationId xmlns:p14="http://schemas.microsoft.com/office/powerpoint/2010/main" val="153701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CDDA-66A0-3297-40B1-3AB88AE29C19}"/>
              </a:ext>
            </a:extLst>
          </p:cNvPr>
          <p:cNvSpPr>
            <a:spLocks noGrp="1"/>
          </p:cNvSpPr>
          <p:nvPr>
            <p:ph type="title"/>
          </p:nvPr>
        </p:nvSpPr>
        <p:spPr/>
        <p:txBody>
          <a:bodyPr/>
          <a:lstStyle/>
          <a:p>
            <a:r>
              <a:rPr lang="en-GB" dirty="0"/>
              <a:t>What is confounding?</a:t>
            </a:r>
            <a:br>
              <a:rPr lang="en-GB" dirty="0"/>
            </a:br>
            <a:endParaRPr lang="x-none" dirty="0"/>
          </a:p>
        </p:txBody>
      </p:sp>
      <p:sp>
        <p:nvSpPr>
          <p:cNvPr id="3" name="Content Placeholder 2">
            <a:extLst>
              <a:ext uri="{FF2B5EF4-FFF2-40B4-BE49-F238E27FC236}">
                <a16:creationId xmlns:a16="http://schemas.microsoft.com/office/drawing/2014/main" id="{D4228E4F-F572-1D2A-3FA3-CD5E617476E1}"/>
              </a:ext>
            </a:extLst>
          </p:cNvPr>
          <p:cNvSpPr>
            <a:spLocks noGrp="1"/>
          </p:cNvSpPr>
          <p:nvPr>
            <p:ph idx="1"/>
          </p:nvPr>
        </p:nvSpPr>
        <p:spPr>
          <a:xfrm>
            <a:off x="1007678" y="1401676"/>
            <a:ext cx="10515600" cy="4351338"/>
          </a:xfrm>
        </p:spPr>
        <p:txBody>
          <a:bodyPr>
            <a:normAutofit lnSpcReduction="10000"/>
          </a:bodyPr>
          <a:lstStyle/>
          <a:p>
            <a:pPr algn="l">
              <a:buFont typeface="Arial" panose="020B0604020202020204" pitchFamily="34" charset="0"/>
              <a:buChar char="•"/>
            </a:pPr>
            <a:r>
              <a:rPr lang="en-GB" b="0" i="0" u="none" strike="noStrike" dirty="0">
                <a:solidFill>
                  <a:srgbClr val="0D0D0D"/>
                </a:solidFill>
                <a:effectLst/>
                <a:latin typeface="Söhne"/>
              </a:rPr>
              <a:t>External factor in an experiment impacting both independent and dependent variables.</a:t>
            </a:r>
          </a:p>
          <a:p>
            <a:pPr algn="l">
              <a:buFont typeface="Arial" panose="020B0604020202020204" pitchFamily="34" charset="0"/>
              <a:buChar char="•"/>
            </a:pPr>
            <a:r>
              <a:rPr lang="en-GB" b="0" i="0" u="none" strike="noStrike" dirty="0">
                <a:solidFill>
                  <a:srgbClr val="0D0D0D"/>
                </a:solidFill>
                <a:effectLst/>
                <a:latin typeface="Söhne"/>
              </a:rPr>
              <a:t>Introduces error or bias, complicating determination of the independent variable's sole effect on the outcome.</a:t>
            </a:r>
          </a:p>
          <a:p>
            <a:pPr marL="0" indent="0" algn="l">
              <a:buNone/>
            </a:pPr>
            <a:endParaRPr lang="en-GB" b="0" i="0" u="none" strike="noStrike" dirty="0">
              <a:solidFill>
                <a:srgbClr val="0D0D0D"/>
              </a:solidFill>
              <a:effectLst/>
              <a:latin typeface="Söhne"/>
            </a:endParaRPr>
          </a:p>
          <a:p>
            <a:pPr algn="l">
              <a:buFont typeface="Arial" panose="020B0604020202020204" pitchFamily="34" charset="0"/>
              <a:buChar char="•"/>
            </a:pPr>
            <a:r>
              <a:rPr lang="en-GB" b="0" i="0" u="sng" strike="noStrike" dirty="0">
                <a:solidFill>
                  <a:srgbClr val="0D0D0D"/>
                </a:solidFill>
                <a:effectLst/>
                <a:latin typeface="Söhne"/>
              </a:rPr>
              <a:t>Impact:</a:t>
            </a:r>
          </a:p>
          <a:p>
            <a:pPr marL="742950" lvl="1" indent="-285750" algn="l">
              <a:buFont typeface="Arial" panose="020B0604020202020204" pitchFamily="34" charset="0"/>
              <a:buChar char="•"/>
            </a:pPr>
            <a:r>
              <a:rPr lang="en-GB" b="0" i="0" u="none" strike="noStrike" dirty="0">
                <a:solidFill>
                  <a:srgbClr val="0D0D0D"/>
                </a:solidFill>
                <a:effectLst/>
                <a:highlight>
                  <a:srgbClr val="FFFFFF"/>
                </a:highlight>
                <a:latin typeface="Söhne"/>
              </a:rPr>
              <a:t>Confounding can distort the relationship between exposure and outcome, leading to misleading conclusions</a:t>
            </a:r>
          </a:p>
          <a:p>
            <a:pPr marL="457200" lvl="1" indent="0" algn="l">
              <a:buNone/>
            </a:pPr>
            <a:endParaRPr lang="en-GB" b="0" i="0" u="none" strike="noStrike" dirty="0">
              <a:solidFill>
                <a:srgbClr val="0D0D0D"/>
              </a:solidFill>
              <a:effectLst/>
              <a:highlight>
                <a:srgbClr val="FFFFFF"/>
              </a:highlight>
              <a:latin typeface="Söhne"/>
            </a:endParaRPr>
          </a:p>
          <a:p>
            <a:pPr marL="742950" lvl="1" indent="-285750" algn="l">
              <a:buFont typeface="Arial" panose="020B0604020202020204" pitchFamily="34" charset="0"/>
              <a:buChar char="•"/>
            </a:pPr>
            <a:r>
              <a:rPr lang="en-GB" b="0" i="0" u="none" strike="noStrike" dirty="0">
                <a:solidFill>
                  <a:srgbClr val="0D0D0D"/>
                </a:solidFill>
                <a:effectLst/>
                <a:highlight>
                  <a:srgbClr val="FFFFFF"/>
                </a:highlight>
                <a:latin typeface="Söhne"/>
              </a:rPr>
              <a:t>It happens when a third factor is unevenly distributed among comparison groups.</a:t>
            </a:r>
            <a:endParaRPr lang="en-GB" b="0" i="0" u="none" strike="noStrike" dirty="0">
              <a:solidFill>
                <a:srgbClr val="0D0D0D"/>
              </a:solidFill>
              <a:effectLst/>
              <a:latin typeface="Söhne"/>
            </a:endParaRPr>
          </a:p>
        </p:txBody>
      </p:sp>
    </p:spTree>
    <p:extLst>
      <p:ext uri="{BB962C8B-B14F-4D97-AF65-F5344CB8AC3E}">
        <p14:creationId xmlns:p14="http://schemas.microsoft.com/office/powerpoint/2010/main" val="160739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FDE8-5BA4-9006-8361-7804CBD88A98}"/>
              </a:ext>
            </a:extLst>
          </p:cNvPr>
          <p:cNvSpPr>
            <a:spLocks noGrp="1"/>
          </p:cNvSpPr>
          <p:nvPr>
            <p:ph type="title"/>
          </p:nvPr>
        </p:nvSpPr>
        <p:spPr/>
        <p:txBody>
          <a:bodyPr/>
          <a:lstStyle/>
          <a:p>
            <a:r>
              <a:rPr lang="en-NL" dirty="0"/>
              <a:t>Example</a:t>
            </a:r>
          </a:p>
        </p:txBody>
      </p:sp>
      <p:sp>
        <p:nvSpPr>
          <p:cNvPr id="3" name="Content Placeholder 2">
            <a:extLst>
              <a:ext uri="{FF2B5EF4-FFF2-40B4-BE49-F238E27FC236}">
                <a16:creationId xmlns:a16="http://schemas.microsoft.com/office/drawing/2014/main" id="{A6295714-3DF0-57B7-4C95-D6E723D1B94A}"/>
              </a:ext>
            </a:extLst>
          </p:cNvPr>
          <p:cNvSpPr>
            <a:spLocks noGrp="1"/>
          </p:cNvSpPr>
          <p:nvPr>
            <p:ph idx="1"/>
          </p:nvPr>
        </p:nvSpPr>
        <p:spPr/>
        <p:txBody>
          <a:bodyPr/>
          <a:lstStyle/>
          <a:p>
            <a:pPr marL="0" indent="0">
              <a:buNone/>
            </a:pPr>
            <a:r>
              <a:rPr lang="en-GB" b="1" i="0" u="none" strike="noStrike" dirty="0">
                <a:solidFill>
                  <a:srgbClr val="3A3A3A"/>
                </a:solidFill>
                <a:effectLst/>
                <a:latin typeface="Arial" panose="020B0604020202020204" pitchFamily="34" charset="0"/>
              </a:rPr>
              <a:t>Daily Screen Time and Obesity</a:t>
            </a:r>
          </a:p>
          <a:p>
            <a:pPr marL="0" indent="0">
              <a:buNone/>
            </a:pPr>
            <a:r>
              <a:rPr lang="en-GB" dirty="0"/>
              <a:t/>
            </a:r>
            <a:br>
              <a:rPr lang="en-GB" dirty="0"/>
            </a:br>
            <a:r>
              <a:rPr lang="en-GB" b="0" i="0" u="none" strike="noStrike" dirty="0">
                <a:solidFill>
                  <a:srgbClr val="3A3A3A"/>
                </a:solidFill>
                <a:effectLst/>
                <a:highlight>
                  <a:srgbClr val="FFFFFF"/>
                </a:highlight>
                <a:latin typeface="Arial" panose="020B0604020202020204" pitchFamily="34" charset="0"/>
              </a:rPr>
              <a:t>Research suggests a link between extensive daily screen time and obesity. </a:t>
            </a:r>
          </a:p>
          <a:p>
            <a:pPr marL="0" indent="0">
              <a:buNone/>
            </a:pPr>
            <a:r>
              <a:rPr lang="en-GB" b="0" i="0" u="none" strike="noStrike" dirty="0">
                <a:solidFill>
                  <a:srgbClr val="3A3A3A"/>
                </a:solidFill>
                <a:effectLst/>
                <a:highlight>
                  <a:srgbClr val="FFFFFF"/>
                </a:highlight>
                <a:latin typeface="Arial" panose="020B0604020202020204" pitchFamily="34" charset="0"/>
              </a:rPr>
              <a:t>But the confounding variable could be the lack of physical activity, which is often associated with both increased screen time and obesity.</a:t>
            </a:r>
            <a:endParaRPr lang="en-NL" dirty="0"/>
          </a:p>
        </p:txBody>
      </p:sp>
    </p:spTree>
    <p:extLst>
      <p:ext uri="{BB962C8B-B14F-4D97-AF65-F5344CB8AC3E}">
        <p14:creationId xmlns:p14="http://schemas.microsoft.com/office/powerpoint/2010/main" val="410076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2F0A-F5A7-4203-C0F0-DF2BD63D0E21}"/>
              </a:ext>
            </a:extLst>
          </p:cNvPr>
          <p:cNvSpPr>
            <a:spLocks noGrp="1"/>
          </p:cNvSpPr>
          <p:nvPr>
            <p:ph type="title"/>
          </p:nvPr>
        </p:nvSpPr>
        <p:spPr/>
        <p:txBody>
          <a:bodyPr/>
          <a:lstStyle/>
          <a:p>
            <a:r>
              <a:rPr lang="x-none" dirty="0"/>
              <a:t>Difference bias-confounding</a:t>
            </a:r>
          </a:p>
        </p:txBody>
      </p:sp>
      <p:sp>
        <p:nvSpPr>
          <p:cNvPr id="3" name="Content Placeholder 2">
            <a:extLst>
              <a:ext uri="{FF2B5EF4-FFF2-40B4-BE49-F238E27FC236}">
                <a16:creationId xmlns:a16="http://schemas.microsoft.com/office/drawing/2014/main" id="{E3E41772-A9D7-0CFD-7D8D-9717A34CFBCF}"/>
              </a:ext>
            </a:extLst>
          </p:cNvPr>
          <p:cNvSpPr>
            <a:spLocks noGrp="1"/>
          </p:cNvSpPr>
          <p:nvPr>
            <p:ph idx="1"/>
          </p:nvPr>
        </p:nvSpPr>
        <p:spPr/>
        <p:txBody>
          <a:bodyPr/>
          <a:lstStyle/>
          <a:p>
            <a:pPr algn="l">
              <a:buFont typeface="Arial" panose="020B0604020202020204" pitchFamily="34" charset="0"/>
              <a:buChar char="•"/>
            </a:pPr>
            <a:r>
              <a:rPr lang="en-GB" b="0" i="0" u="none" strike="noStrike" dirty="0">
                <a:solidFill>
                  <a:srgbClr val="0D0D0D"/>
                </a:solidFill>
                <a:effectLst/>
                <a:latin typeface="Söhne"/>
              </a:rPr>
              <a:t>.</a:t>
            </a:r>
          </a:p>
        </p:txBody>
      </p:sp>
      <p:graphicFrame>
        <p:nvGraphicFramePr>
          <p:cNvPr id="4" name="Content Placeholder 2">
            <a:extLst>
              <a:ext uri="{FF2B5EF4-FFF2-40B4-BE49-F238E27FC236}">
                <a16:creationId xmlns:a16="http://schemas.microsoft.com/office/drawing/2014/main" id="{D0B3625A-CB8C-5A47-40A0-F278E0771959}"/>
              </a:ext>
            </a:extLst>
          </p:cNvPr>
          <p:cNvGraphicFramePr>
            <a:graphicFrameLocks/>
          </p:cNvGraphicFramePr>
          <p:nvPr>
            <p:extLst>
              <p:ext uri="{D42A27DB-BD31-4B8C-83A1-F6EECF244321}">
                <p14:modId xmlns:p14="http://schemas.microsoft.com/office/powerpoint/2010/main" val="2275527820"/>
              </p:ext>
            </p:extLst>
          </p:nvPr>
        </p:nvGraphicFramePr>
        <p:xfrm>
          <a:off x="838200" y="1709738"/>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83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973" y="582267"/>
            <a:ext cx="9294392" cy="857251"/>
          </a:xfrm>
        </p:spPr>
        <p:txBody>
          <a:bodyPr>
            <a:normAutofit fontScale="90000"/>
          </a:bodyPr>
          <a:lstStyle/>
          <a:p>
            <a:r>
              <a:rPr lang="en-US" sz="4900" b="1" dirty="0">
                <a:solidFill>
                  <a:schemeClr val="accent1"/>
                </a:solidFill>
                <a:latin typeface="Tw Cen MT" panose="020B0602020104020603" pitchFamily="34" charset="0"/>
              </a:rPr>
              <a:t>CONFOUNDING</a:t>
            </a:r>
            <a:r>
              <a:rPr lang="en-US" sz="5867" b="1" dirty="0">
                <a:solidFill>
                  <a:schemeClr val="accent1"/>
                </a:solidFill>
                <a:latin typeface="Tw Cen MT" panose="020B0602020104020603" pitchFamily="34" charset="0"/>
              </a:rPr>
              <a:t> </a:t>
            </a:r>
            <a:r>
              <a:rPr lang="en-US" sz="5867" b="1" dirty="0">
                <a:solidFill>
                  <a:schemeClr val="tx2"/>
                </a:solidFill>
                <a:latin typeface="Tw Cen MT" panose="020B0602020104020603" pitchFamily="34" charset="0"/>
              </a:rPr>
              <a:t> </a:t>
            </a:r>
          </a:p>
        </p:txBody>
      </p:sp>
      <p:sp>
        <p:nvSpPr>
          <p:cNvPr id="3" name="Text Placeholder 2"/>
          <p:cNvSpPr>
            <a:spLocks noGrp="1"/>
          </p:cNvSpPr>
          <p:nvPr>
            <p:ph idx="1"/>
          </p:nvPr>
        </p:nvSpPr>
        <p:spPr>
          <a:xfrm>
            <a:off x="286429" y="2019582"/>
            <a:ext cx="11295975" cy="3095469"/>
          </a:xfrm>
        </p:spPr>
        <p:txBody>
          <a:bodyPr>
            <a:noAutofit/>
          </a:bodyPr>
          <a:lstStyle/>
          <a:p>
            <a:pPr marL="0" indent="0">
              <a:buNone/>
            </a:pPr>
            <a:r>
              <a:rPr lang="en-US" sz="1800" b="1" dirty="0">
                <a:solidFill>
                  <a:schemeClr val="accent1"/>
                </a:solidFill>
                <a:latin typeface="Tw Cen MT" charset="0"/>
                <a:ea typeface="Tw Cen MT" charset="0"/>
                <a:cs typeface="Tw Cen MT" charset="0"/>
              </a:rPr>
              <a:t>		</a:t>
            </a:r>
            <a:r>
              <a:rPr lang="en-CA" sz="2000" dirty="0">
                <a:latin typeface="Tw Cen MT" panose="020B0602020104020603" pitchFamily="34" charset="0"/>
                <a:ea typeface="Calibri"/>
                <a:cs typeface="Arial" pitchFamily="34" charset="0"/>
              </a:rPr>
              <a:t>					</a:t>
            </a:r>
            <a:endParaRPr lang="en-CA" sz="1400" dirty="0">
              <a:latin typeface="Tw Cen MT" panose="020B0602020104020603" pitchFamily="34" charset="0"/>
              <a:ea typeface="Calibri"/>
              <a:cs typeface="Arial" pitchFamily="34" charset="0"/>
            </a:endParaRP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6932" y="6330323"/>
            <a:ext cx="1049128" cy="310695"/>
          </a:xfrm>
          <a:prstGeom prst="rect">
            <a:avLst/>
          </a:prstGeom>
        </p:spPr>
      </p:pic>
      <p:pic>
        <p:nvPicPr>
          <p:cNvPr id="12" name="Picture 11">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5017" y="804309"/>
            <a:ext cx="1151482" cy="514979"/>
          </a:xfrm>
          <a:prstGeom prst="rect">
            <a:avLst/>
          </a:prstGeom>
        </p:spPr>
      </p:pic>
      <p:sp>
        <p:nvSpPr>
          <p:cNvPr id="5" name="TextBox 4">
            <a:extLst>
              <a:ext uri="{FF2B5EF4-FFF2-40B4-BE49-F238E27FC236}">
                <a16:creationId xmlns:a16="http://schemas.microsoft.com/office/drawing/2014/main" id="{B0AB564D-B135-024D-8C65-0D254AF12B99}"/>
              </a:ext>
            </a:extLst>
          </p:cNvPr>
          <p:cNvSpPr txBox="1"/>
          <p:nvPr/>
        </p:nvSpPr>
        <p:spPr>
          <a:xfrm>
            <a:off x="1175135" y="1913919"/>
            <a:ext cx="10625328" cy="3139321"/>
          </a:xfrm>
          <a:prstGeom prst="rect">
            <a:avLst/>
          </a:prstGeom>
          <a:noFill/>
        </p:spPr>
        <p:txBody>
          <a:bodyPr wrap="square" rtlCol="0">
            <a:spAutoFit/>
          </a:bodyPr>
          <a:lstStyle/>
          <a:p>
            <a:pPr marL="457189" indent="-457189">
              <a:buFont typeface="Arial"/>
              <a:buChar char="•"/>
            </a:pPr>
            <a:endParaRPr lang="en-US" sz="2200" dirty="0">
              <a:latin typeface="Tw Cen MT" panose="020B0602020104020603" pitchFamily="34" charset="77"/>
            </a:endParaRPr>
          </a:p>
          <a:p>
            <a:pPr marL="457189" indent="-457189">
              <a:buFont typeface="Arial"/>
              <a:buChar char="•"/>
            </a:pPr>
            <a:r>
              <a:rPr lang="en-US" sz="2200" dirty="0">
                <a:latin typeface="Tw Cen MT" panose="020B0602020104020603" pitchFamily="34" charset="77"/>
              </a:rPr>
              <a:t>Intrinsic limitation of observational studies</a:t>
            </a:r>
          </a:p>
          <a:p>
            <a:pPr marL="457189" indent="-457189">
              <a:buFont typeface="Arial"/>
              <a:buChar char="•"/>
            </a:pPr>
            <a:endParaRPr lang="en-US" sz="2200" dirty="0">
              <a:latin typeface="Tw Cen MT" panose="020B0602020104020603" pitchFamily="34" charset="77"/>
            </a:endParaRPr>
          </a:p>
          <a:p>
            <a:pPr marL="457189" indent="-457189">
              <a:buFont typeface="Arial"/>
              <a:buChar char="•"/>
            </a:pPr>
            <a:endParaRPr lang="en-US" sz="2200" dirty="0">
              <a:latin typeface="Tw Cen MT" panose="020B0602020104020603" pitchFamily="34" charset="77"/>
            </a:endParaRPr>
          </a:p>
          <a:p>
            <a:pPr marL="457200" indent="-457200">
              <a:buFont typeface="Arial" panose="020B0604020202020204" pitchFamily="34" charset="0"/>
              <a:buChar char="•"/>
            </a:pPr>
            <a:r>
              <a:rPr lang="en-US" sz="2200" dirty="0">
                <a:latin typeface="Tw Cen MT" charset="0"/>
              </a:rPr>
              <a:t>Well addressed by large RCTs </a:t>
            </a:r>
          </a:p>
          <a:p>
            <a:pPr marL="914389" lvl="1" indent="-457189">
              <a:buFont typeface="Arial"/>
              <a:buChar char="•"/>
            </a:pPr>
            <a:endParaRPr lang="en-US" sz="2200" dirty="0">
              <a:latin typeface="Tw Cen MT" panose="020B0602020104020603" pitchFamily="34" charset="77"/>
            </a:endParaRPr>
          </a:p>
          <a:p>
            <a:pPr marL="914389" lvl="1" indent="-457189">
              <a:buFont typeface="Arial"/>
              <a:buChar char="•"/>
            </a:pPr>
            <a:endParaRPr lang="en-US" sz="2200" dirty="0">
              <a:latin typeface="Tw Cen MT" panose="020B0602020104020603" pitchFamily="34" charset="77"/>
            </a:endParaRPr>
          </a:p>
          <a:p>
            <a:pPr marL="914389" lvl="1" indent="-457189">
              <a:buFont typeface="Arial"/>
              <a:buChar char="•"/>
            </a:pPr>
            <a:r>
              <a:rPr lang="en-US" sz="2200" dirty="0">
                <a:latin typeface="Tw Cen MT" panose="020B0602020104020603" pitchFamily="34" charset="77"/>
              </a:rPr>
              <a:t>Small RCTs – can run into problems with confounding due to chance</a:t>
            </a:r>
          </a:p>
          <a:p>
            <a:pPr marL="457189" indent="-457189">
              <a:buFont typeface="Arial"/>
              <a:buChar char="•"/>
            </a:pPr>
            <a:endParaRPr lang="en-US" sz="2200" dirty="0">
              <a:latin typeface="Tw Cen MT" panose="020B0602020104020603" pitchFamily="34" charset="77"/>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7242" y="2452254"/>
            <a:ext cx="2045069" cy="1457577"/>
          </a:xfrm>
          <a:prstGeom prst="rect">
            <a:avLst/>
          </a:prstGeom>
        </p:spPr>
      </p:pic>
    </p:spTree>
    <p:extLst>
      <p:ext uri="{BB962C8B-B14F-4D97-AF65-F5344CB8AC3E}">
        <p14:creationId xmlns:p14="http://schemas.microsoft.com/office/powerpoint/2010/main" val="1121992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1" y="631992"/>
            <a:ext cx="9130484" cy="857251"/>
          </a:xfrm>
        </p:spPr>
        <p:txBody>
          <a:bodyPr>
            <a:normAutofit fontScale="90000"/>
          </a:bodyPr>
          <a:lstStyle/>
          <a:p>
            <a:r>
              <a:rPr lang="en-US" sz="4900" b="1" dirty="0">
                <a:solidFill>
                  <a:schemeClr val="accent1"/>
                </a:solidFill>
                <a:latin typeface="Tw Cen MT" panose="020B0602020104020603" pitchFamily="34" charset="0"/>
              </a:rPr>
              <a:t>CONFOUNDING - EXAMPLE </a:t>
            </a:r>
            <a:r>
              <a:rPr lang="en-US" sz="5867" b="1" dirty="0">
                <a:solidFill>
                  <a:schemeClr val="accent1"/>
                </a:solidFill>
                <a:latin typeface="Tw Cen MT" panose="020B0602020104020603" pitchFamily="34" charset="0"/>
              </a:rPr>
              <a:t> </a:t>
            </a:r>
          </a:p>
        </p:txBody>
      </p:sp>
      <p:sp>
        <p:nvSpPr>
          <p:cNvPr id="3" name="Text Placeholder 2"/>
          <p:cNvSpPr>
            <a:spLocks noGrp="1"/>
          </p:cNvSpPr>
          <p:nvPr>
            <p:ph idx="1"/>
          </p:nvPr>
        </p:nvSpPr>
        <p:spPr>
          <a:xfrm>
            <a:off x="286429" y="2019582"/>
            <a:ext cx="11295975" cy="3095469"/>
          </a:xfrm>
        </p:spPr>
        <p:txBody>
          <a:bodyPr>
            <a:noAutofit/>
          </a:bodyPr>
          <a:lstStyle/>
          <a:p>
            <a:pPr marL="0" indent="0">
              <a:buNone/>
            </a:pPr>
            <a:r>
              <a:rPr lang="en-US" sz="1800" b="1" dirty="0">
                <a:solidFill>
                  <a:schemeClr val="accent1"/>
                </a:solidFill>
                <a:latin typeface="Tw Cen MT" charset="0"/>
                <a:ea typeface="Tw Cen MT" charset="0"/>
                <a:cs typeface="Tw Cen MT" charset="0"/>
              </a:rPr>
              <a:t>		</a:t>
            </a:r>
            <a:r>
              <a:rPr lang="en-CA" sz="2000" dirty="0">
                <a:latin typeface="Tw Cen MT" panose="020B0602020104020603" pitchFamily="34" charset="0"/>
                <a:ea typeface="Calibri"/>
                <a:cs typeface="Arial" pitchFamily="34" charset="0"/>
              </a:rPr>
              <a:t>					</a:t>
            </a:r>
            <a:endParaRPr lang="en-CA" sz="1400" dirty="0">
              <a:latin typeface="Tw Cen MT" panose="020B0602020104020603" pitchFamily="34" charset="0"/>
              <a:ea typeface="Calibri"/>
              <a:cs typeface="Arial" pitchFamily="34" charset="0"/>
            </a:endParaRPr>
          </a:p>
        </p:txBody>
      </p:sp>
      <p:cxnSp>
        <p:nvCxnSpPr>
          <p:cNvPr id="9" name="Straight Connector 8"/>
          <p:cNvCxnSpPr>
            <a:cxnSpLocks/>
          </p:cNvCxnSpPr>
          <p:nvPr/>
        </p:nvCxnSpPr>
        <p:spPr>
          <a:xfrm>
            <a:off x="0" y="1519780"/>
            <a:ext cx="12192000" cy="0"/>
          </a:xfrm>
          <a:prstGeom prst="line">
            <a:avLst/>
          </a:prstGeom>
          <a:ln w="28575">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EF18AFD0-669F-614D-B863-6ACDC61AE7C0}"/>
              </a:ext>
            </a:extLst>
          </p:cNvPr>
          <p:cNvSpPr/>
          <p:nvPr/>
        </p:nvSpPr>
        <p:spPr>
          <a:xfrm>
            <a:off x="1524000" y="5230636"/>
            <a:ext cx="9144000" cy="77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B5AD3E-291B-424B-86F6-D7453EB9C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511" y="6356874"/>
            <a:ext cx="963209" cy="292391"/>
          </a:xfrm>
          <a:prstGeom prst="rect">
            <a:avLst/>
          </a:prstGeom>
        </p:spPr>
      </p:pic>
      <p:pic>
        <p:nvPicPr>
          <p:cNvPr id="12" name="Picture 11">
            <a:extLst>
              <a:ext uri="{FF2B5EF4-FFF2-40B4-BE49-F238E27FC236}">
                <a16:creationId xmlns:a16="http://schemas.microsoft.com/office/drawing/2014/main" id="{32333F2C-979E-8E46-98C4-6C3441B3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0181" y="787422"/>
            <a:ext cx="1187915" cy="541530"/>
          </a:xfrm>
          <a:prstGeom prst="rect">
            <a:avLst/>
          </a:prstGeom>
        </p:spPr>
      </p:pic>
      <p:sp>
        <p:nvSpPr>
          <p:cNvPr id="5" name="TextBox 4">
            <a:extLst>
              <a:ext uri="{FF2B5EF4-FFF2-40B4-BE49-F238E27FC236}">
                <a16:creationId xmlns:a16="http://schemas.microsoft.com/office/drawing/2014/main" id="{B0AB564D-B135-024D-8C65-0D254AF12B99}"/>
              </a:ext>
            </a:extLst>
          </p:cNvPr>
          <p:cNvSpPr txBox="1"/>
          <p:nvPr/>
        </p:nvSpPr>
        <p:spPr>
          <a:xfrm>
            <a:off x="987551" y="2112444"/>
            <a:ext cx="10410125" cy="4196085"/>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Tw Cen MT" charset="0"/>
              </a:rPr>
              <a:t>Observational study btw open vs robotic ureteral reimplantation looking at bladder spams, Foley catheter duration, hospital stay, complication rates</a:t>
            </a:r>
          </a:p>
          <a:p>
            <a:pPr marL="457200" indent="-457200">
              <a:buFont typeface="Arial" panose="020B0604020202020204" pitchFamily="34" charset="0"/>
              <a:buChar char="•"/>
            </a:pPr>
            <a:endParaRPr lang="en-US" sz="2000" dirty="0">
              <a:latin typeface="Tw Cen MT" charset="0"/>
            </a:endParaRPr>
          </a:p>
          <a:p>
            <a:pPr marL="457200" indent="-457200">
              <a:buFont typeface="Arial" panose="020B0604020202020204" pitchFamily="34" charset="0"/>
              <a:buChar char="•"/>
            </a:pPr>
            <a:r>
              <a:rPr lang="en-US" sz="2000" dirty="0">
                <a:latin typeface="Tw Cen MT" charset="0"/>
              </a:rPr>
              <a:t>Open group – Cohen (intra-vesical)</a:t>
            </a:r>
          </a:p>
          <a:p>
            <a:pPr marL="457200" indent="-457200">
              <a:buFont typeface="Arial" panose="020B0604020202020204" pitchFamily="34" charset="0"/>
              <a:buChar char="•"/>
            </a:pPr>
            <a:endParaRPr lang="en-US" sz="2000" dirty="0">
              <a:latin typeface="Tw Cen MT" charset="0"/>
            </a:endParaRPr>
          </a:p>
          <a:p>
            <a:pPr marL="457200" indent="-457200">
              <a:buFont typeface="Arial" panose="020B0604020202020204" pitchFamily="34" charset="0"/>
              <a:buChar char="•"/>
            </a:pPr>
            <a:r>
              <a:rPr lang="en-US" sz="2000" dirty="0">
                <a:latin typeface="Tw Cen MT" charset="0"/>
              </a:rPr>
              <a:t>Robotic group – Extra vesical approach</a:t>
            </a:r>
          </a:p>
          <a:p>
            <a:pPr marL="457200" indent="-457200">
              <a:buFont typeface="Arial" panose="020B0604020202020204" pitchFamily="34" charset="0"/>
              <a:buChar char="•"/>
            </a:pPr>
            <a:endParaRPr lang="en-US" sz="2000" dirty="0">
              <a:latin typeface="Tw Cen MT" charset="0"/>
            </a:endParaRPr>
          </a:p>
          <a:p>
            <a:pPr marL="457200" indent="-457200">
              <a:buFont typeface="Arial" panose="020B0604020202020204" pitchFamily="34" charset="0"/>
              <a:buChar char="•"/>
            </a:pPr>
            <a:r>
              <a:rPr lang="en-US" sz="2000" dirty="0">
                <a:latin typeface="Tw Cen MT" charset="0"/>
              </a:rPr>
              <a:t>Intra-vesical – open bladder, tunnel dissection – hematuria – bladder wall closure – longer catheter (at least 72 hours)</a:t>
            </a:r>
          </a:p>
          <a:p>
            <a:pPr marL="457200" indent="-457200">
              <a:buFont typeface="Arial" panose="020B0604020202020204" pitchFamily="34" charset="0"/>
              <a:buChar char="•"/>
            </a:pPr>
            <a:endParaRPr lang="en-US" sz="2000" dirty="0">
              <a:latin typeface="Tw Cen MT" charset="0"/>
            </a:endParaRPr>
          </a:p>
          <a:p>
            <a:pPr marL="457200" indent="-457200">
              <a:buFont typeface="Arial" panose="020B0604020202020204" pitchFamily="34" charset="0"/>
              <a:buChar char="•"/>
            </a:pPr>
            <a:r>
              <a:rPr lang="en-US" sz="2000" dirty="0">
                <a:latin typeface="Tw Cen MT" charset="0"/>
              </a:rPr>
              <a:t>Extra-vesical – no violation of bladder mucosa, no hematuria, bladder catheter maximum 24 hours </a:t>
            </a:r>
          </a:p>
          <a:p>
            <a:pPr marL="457189" indent="-457189">
              <a:buFont typeface="Arial"/>
              <a:buChar char="•"/>
            </a:pPr>
            <a:endParaRPr lang="en-US" sz="2667" dirty="0">
              <a:latin typeface="Tw Cen MT" charset="0"/>
            </a:endParaRPr>
          </a:p>
        </p:txBody>
      </p:sp>
    </p:spTree>
    <p:extLst>
      <p:ext uri="{BB962C8B-B14F-4D97-AF65-F5344CB8AC3E}">
        <p14:creationId xmlns:p14="http://schemas.microsoft.com/office/powerpoint/2010/main" val="80723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1032</TotalTime>
  <Words>3442</Words>
  <Application>Microsoft Office PowerPoint</Application>
  <PresentationFormat>Grand écran</PresentationFormat>
  <Paragraphs>420</Paragraphs>
  <Slides>42</Slides>
  <Notes>31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42</vt:i4>
      </vt:variant>
    </vt:vector>
  </HeadingPairs>
  <TitlesOfParts>
    <vt:vector size="51" baseType="lpstr">
      <vt:lpstr>Aptos</vt:lpstr>
      <vt:lpstr>Aptos Display</vt:lpstr>
      <vt:lpstr>Arial</vt:lpstr>
      <vt:lpstr>ArialUnicodeMS</vt:lpstr>
      <vt:lpstr>Calibri</vt:lpstr>
      <vt:lpstr>Mangal</vt:lpstr>
      <vt:lpstr>Söhne</vt:lpstr>
      <vt:lpstr>Tw Cen MT</vt:lpstr>
      <vt:lpstr>Office Theme</vt:lpstr>
      <vt:lpstr>Présentation PowerPoint</vt:lpstr>
      <vt:lpstr>Learning objectives</vt:lpstr>
      <vt:lpstr>Interpretation of study results </vt:lpstr>
      <vt:lpstr>Different types of Bias</vt:lpstr>
      <vt:lpstr>What is confounding? </vt:lpstr>
      <vt:lpstr>Example</vt:lpstr>
      <vt:lpstr>Difference bias-confounding</vt:lpstr>
      <vt:lpstr>CONFOUNDING  </vt:lpstr>
      <vt:lpstr>CONFOUNDING - EXAMPLE  </vt:lpstr>
      <vt:lpstr>CONFOUNDING - EXAMPLE  </vt:lpstr>
      <vt:lpstr>WHY IS THIS ISSUE IMPORTANT?</vt:lpstr>
      <vt:lpstr>PREOPERATIVE TESTOSTERONE STIMULATION EXAMPLE</vt:lpstr>
      <vt:lpstr>PRACTICE – HIS SURVEY  </vt:lpstr>
      <vt:lpstr>CONTROVERSY  </vt:lpstr>
      <vt:lpstr>CAUSE AND EFFECT  </vt:lpstr>
      <vt:lpstr>Présentation PowerPoint</vt:lpstr>
      <vt:lpstr>Présentation PowerPoint</vt:lpstr>
      <vt:lpstr>PENILE BLOCK VS. CAUDAL EXAMPLE </vt:lpstr>
      <vt:lpstr>CONFLICTING EVIDENCE  </vt:lpstr>
      <vt:lpstr> </vt:lpstr>
      <vt:lpstr>INTERNAL VALIDITY</vt:lpstr>
      <vt:lpstr> </vt:lpstr>
      <vt:lpstr>Présentation PowerPoint</vt:lpstr>
      <vt:lpstr>CONFOUNDING </vt:lpstr>
      <vt:lpstr>SAMPLE SIZE </vt:lpstr>
      <vt:lpstr>ACCURACY AND PRECISION </vt:lpstr>
      <vt:lpstr> </vt:lpstr>
      <vt:lpstr>How to Identify the Confounder/s?</vt:lpstr>
      <vt:lpstr>How to Identify the Confounder/s?</vt:lpstr>
      <vt:lpstr>How to Identify the Confounder/s?</vt:lpstr>
      <vt:lpstr>How to Minimize the Confounder/s?</vt:lpstr>
      <vt:lpstr>How to Minimize the Confounder/s?</vt:lpstr>
      <vt:lpstr>How to Minimize the Confounder/s?</vt:lpstr>
      <vt:lpstr>How to Minimize the Confounder/s?</vt:lpstr>
      <vt:lpstr>How to Minimize the Confounder/s?</vt:lpstr>
      <vt:lpstr>How to Minimize the Confounder/s?</vt:lpstr>
      <vt:lpstr>How to Minimize the Confounder/s?</vt:lpstr>
      <vt:lpstr>How to Minimize the Confounder/s?</vt:lpstr>
      <vt:lpstr>How to Minimize the Confounder/s?</vt:lpstr>
      <vt:lpstr>Take home message</vt:lpstr>
      <vt:lpstr>Look-Understand-Correct</vt:lpstr>
      <vt:lpstr>Présentation PowerPoint</vt:lpstr>
    </vt:vector>
  </TitlesOfParts>
  <Company>Connecticut Children's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Herbst, Katherine</dc:creator>
  <cp:lastModifiedBy>Ekstein, Clément @ France Paris</cp:lastModifiedBy>
  <cp:revision>80</cp:revision>
  <dcterms:created xsi:type="dcterms:W3CDTF">2022-04-26T18:38:36Z</dcterms:created>
  <dcterms:modified xsi:type="dcterms:W3CDTF">2025-04-07T21:34:32Z</dcterms:modified>
</cp:coreProperties>
</file>