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handoutMasterIdLst>
    <p:handoutMasterId r:id="rId20"/>
  </p:handoutMasterIdLst>
  <p:sldIdLst>
    <p:sldId id="542" r:id="rId2"/>
    <p:sldId id="543" r:id="rId3"/>
    <p:sldId id="544" r:id="rId4"/>
    <p:sldId id="552" r:id="rId5"/>
    <p:sldId id="545" r:id="rId6"/>
    <p:sldId id="554" r:id="rId7"/>
    <p:sldId id="546" r:id="rId8"/>
    <p:sldId id="557" r:id="rId9"/>
    <p:sldId id="558" r:id="rId10"/>
    <p:sldId id="559" r:id="rId11"/>
    <p:sldId id="561" r:id="rId12"/>
    <p:sldId id="560" r:id="rId13"/>
    <p:sldId id="547" r:id="rId14"/>
    <p:sldId id="548" r:id="rId15"/>
    <p:sldId id="549" r:id="rId16"/>
    <p:sldId id="551" r:id="rId17"/>
    <p:sldId id="550" r:id="rId18"/>
  </p:sldIdLst>
  <p:sldSz cx="9144000" cy="6858000" type="screen4x3"/>
  <p:notesSz cx="9144000" cy="6858000"/>
  <p:defaultTextStyle>
    <a:defPPr>
      <a:defRPr lang="sv-SE"/>
    </a:defPPr>
    <a:lvl1pPr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145" autoAdjust="0"/>
  </p:normalViewPr>
  <p:slideViewPr>
    <p:cSldViewPr>
      <p:cViewPr varScale="1">
        <p:scale>
          <a:sx n="80" d="100"/>
          <a:sy n="80" d="100"/>
        </p:scale>
        <p:origin x="2818"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5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eaLnBrk="0" hangingPunct="0">
              <a:defRPr sz="1200">
                <a:latin typeface="Times" charset="0"/>
                <a:ea typeface="+mn-ea"/>
                <a:cs typeface="+mn-cs"/>
              </a:defRPr>
            </a:lvl1pPr>
          </a:lstStyle>
          <a:p>
            <a:pPr>
              <a:defRPr/>
            </a:pPr>
            <a:endParaRPr lang="sv-SE"/>
          </a:p>
        </p:txBody>
      </p:sp>
      <p:sp>
        <p:nvSpPr>
          <p:cNvPr id="3" name="Platshållare för datum 2">
            <a:extLst/>
          </p:cNvPr>
          <p:cNvSpPr>
            <a:spLocks noGrp="1"/>
          </p:cNvSpPr>
          <p:nvPr>
            <p:ph type="dt" sz="quarter" idx="1"/>
          </p:nvPr>
        </p:nvSpPr>
        <p:spPr>
          <a:xfrm>
            <a:off x="5179484"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82316473-A80F-4290-8A83-366F79C67768}" type="datetime1">
              <a:rPr lang="sv-SE" altLang="en-US"/>
              <a:pPr>
                <a:defRPr/>
              </a:pPr>
              <a:t>2019-09-30</a:t>
            </a:fld>
            <a:endParaRPr lang="sv-SE" altLang="en-US"/>
          </a:p>
        </p:txBody>
      </p:sp>
      <p:sp>
        <p:nvSpPr>
          <p:cNvPr id="4" name="Platshållare för sidfot 3">
            <a:extLst/>
          </p:cNvPr>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eaLnBrk="0" hangingPunct="0">
              <a:defRPr sz="1200">
                <a:latin typeface="Times" charset="0"/>
                <a:ea typeface="+mn-ea"/>
                <a:cs typeface="+mn-cs"/>
              </a:defRPr>
            </a:lvl1pPr>
          </a:lstStyle>
          <a:p>
            <a:pPr>
              <a:defRPr/>
            </a:pPr>
            <a:endParaRPr lang="sv-SE"/>
          </a:p>
        </p:txBody>
      </p:sp>
      <p:sp>
        <p:nvSpPr>
          <p:cNvPr id="5" name="Platshållare för bildnummer 4">
            <a:extLst/>
          </p:cNvPr>
          <p:cNvSpPr>
            <a:spLocks noGrp="1"/>
          </p:cNvSpPr>
          <p:nvPr>
            <p:ph type="sldNum" sz="quarter" idx="3"/>
          </p:nvPr>
        </p:nvSpPr>
        <p:spPr>
          <a:xfrm>
            <a:off x="5179484" y="6513910"/>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1569EC12-CDA5-477D-9F70-AF6CA44BA337}" type="slidenum">
              <a:rPr lang="sv-SE" altLang="en-US"/>
              <a:pPr>
                <a:defRPr/>
              </a:pPr>
              <a:t>‹N°›</a:t>
            </a:fld>
            <a:endParaRPr lang="sv-SE"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p:cNvPr>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pitchFamily="-109" charset="0"/>
                <a:ea typeface="+mn-ea"/>
                <a:cs typeface="+mn-cs"/>
              </a:defRPr>
            </a:lvl1pPr>
          </a:lstStyle>
          <a:p>
            <a:pPr>
              <a:defRPr/>
            </a:pPr>
            <a:endParaRPr lang="sv-SE"/>
          </a:p>
        </p:txBody>
      </p:sp>
      <p:sp>
        <p:nvSpPr>
          <p:cNvPr id="4099" name="Rectangle 3">
            <a:extLst/>
          </p:cNvPr>
          <p:cNvSpPr>
            <a:spLocks noGrp="1" noChangeArrowheads="1"/>
          </p:cNvSpPr>
          <p:nvPr>
            <p:ph type="dt"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09" charset="0"/>
                <a:ea typeface="+mn-ea"/>
                <a:cs typeface="+mn-cs"/>
              </a:defRPr>
            </a:lvl1pPr>
          </a:lstStyle>
          <a:p>
            <a:pPr>
              <a:defRPr/>
            </a:pPr>
            <a:endParaRPr lang="sv-SE"/>
          </a:p>
        </p:txBody>
      </p:sp>
      <p:sp>
        <p:nvSpPr>
          <p:cNvPr id="13316"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p:cNvPr>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altLang="en-US" noProof="0" smtClean="0"/>
              <a:t>Klicka här för att ändra format på bakgrundstexten</a:t>
            </a:r>
          </a:p>
          <a:p>
            <a:pPr lvl="1"/>
            <a:r>
              <a:rPr lang="sv-SE" altLang="en-US" noProof="0" smtClean="0"/>
              <a:t>Nivå två</a:t>
            </a:r>
          </a:p>
          <a:p>
            <a:pPr lvl="2"/>
            <a:r>
              <a:rPr lang="sv-SE" altLang="en-US" noProof="0" smtClean="0"/>
              <a:t>Nivå tre</a:t>
            </a:r>
          </a:p>
          <a:p>
            <a:pPr lvl="3"/>
            <a:r>
              <a:rPr lang="sv-SE" altLang="en-US" noProof="0" smtClean="0"/>
              <a:t>Nivå fyra</a:t>
            </a:r>
          </a:p>
          <a:p>
            <a:pPr lvl="4"/>
            <a:r>
              <a:rPr lang="sv-SE" altLang="en-US" noProof="0" smtClean="0"/>
              <a:t>Nivå fem</a:t>
            </a:r>
          </a:p>
        </p:txBody>
      </p:sp>
      <p:sp>
        <p:nvSpPr>
          <p:cNvPr id="4102" name="Rectangle 6">
            <a:extLst/>
          </p:cNvPr>
          <p:cNvSpPr>
            <a:spLocks noGrp="1" noChangeArrowheads="1"/>
          </p:cNvSpPr>
          <p:nvPr>
            <p:ph type="ftr" sz="quarter" idx="4"/>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pitchFamily="-109" charset="0"/>
                <a:ea typeface="+mn-ea"/>
                <a:cs typeface="+mn-cs"/>
              </a:defRPr>
            </a:lvl1pPr>
          </a:lstStyle>
          <a:p>
            <a:pPr>
              <a:defRPr/>
            </a:pPr>
            <a:endParaRPr lang="sv-SE"/>
          </a:p>
        </p:txBody>
      </p:sp>
      <p:sp>
        <p:nvSpPr>
          <p:cNvPr id="4103" name="Rectangle 7">
            <a:extLst/>
          </p:cNvPr>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2E5F77F-3015-42F2-9636-D1FB614919B7}" type="slidenum">
              <a:rPr lang="sv-SE" altLang="en-US"/>
              <a:pPr>
                <a:defRPr/>
              </a:pPr>
              <a:t>‹N°›</a:t>
            </a:fld>
            <a:endParaRPr lang="sv-S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1"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pitchFamily="-111"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pitchFamily="-111"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pitchFamily="-111"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pitchFamily="-111" charset="0"/>
        <a:ea typeface="MS PGothic" panose="020B0600070205080204"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ChangeArrowheads="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panose="02020603050405020304" pitchFamily="18" charset="0"/>
            </a:endParaRPr>
          </a:p>
          <a:p>
            <a:r>
              <a:rPr lang="en-US" altLang="en-US" smtClean="0">
                <a:latin typeface="Times" panose="02020603050405020304" pitchFamily="18" charset="0"/>
              </a:rPr>
              <a:t>Note: Presentation of the abstract with several samples of BIAS.</a:t>
            </a:r>
          </a:p>
          <a:p>
            <a:pPr>
              <a:buFontTx/>
              <a:buAutoNum type="arabicParenR"/>
            </a:pPr>
            <a:r>
              <a:rPr lang="en-US" altLang="en-US" smtClean="0">
                <a:latin typeface="Times" panose="02020603050405020304" pitchFamily="18" charset="0"/>
              </a:rPr>
              <a:t>Single-author abstract presented in “own” session. Gone through ordinary reviewing process?? NO! </a:t>
            </a:r>
            <a:r>
              <a:rPr lang="en-US" altLang="en-US" smtClean="0">
                <a:latin typeface="Times" panose="02020603050405020304" pitchFamily="18" charset="0"/>
                <a:sym typeface="Wingdings" panose="05000000000000000000" pitchFamily="2" charset="2"/>
              </a:rPr>
              <a:t></a:t>
            </a:r>
          </a:p>
          <a:p>
            <a:endParaRPr lang="en-US" altLang="en-US" smtClean="0">
              <a:solidFill>
                <a:srgbClr val="000000"/>
              </a:solidFill>
              <a:latin typeface="Arial" panose="020B0604020202020204" pitchFamily="34" charset="0"/>
            </a:endParaRPr>
          </a:p>
          <a:p>
            <a:r>
              <a:rPr lang="en-US" altLang="en-US" smtClean="0">
                <a:solidFill>
                  <a:srgbClr val="000000"/>
                </a:solidFill>
                <a:latin typeface="Arial" panose="020B0604020202020204" pitchFamily="34" charset="0"/>
              </a:rPr>
              <a:t>Based on peer reviews, the ESPU scientific committee would probably have accepted this abstract for a poster presentation.</a:t>
            </a:r>
            <a:br>
              <a:rPr lang="en-US" altLang="en-US" smtClean="0">
                <a:solidFill>
                  <a:srgbClr val="000000"/>
                </a:solidFill>
                <a:latin typeface="Arial" panose="020B0604020202020204" pitchFamily="34" charset="0"/>
              </a:rPr>
            </a:br>
            <a:r>
              <a:rPr lang="en-US" altLang="en-US" smtClean="0">
                <a:latin typeface="Arial" panose="020B0604020202020204" pitchFamily="34" charset="0"/>
              </a:rPr>
              <a:t>However, BIAS, does not make this a convincing paper. </a:t>
            </a:r>
            <a:br>
              <a:rPr lang="en-US" altLang="en-US" smtClean="0">
                <a:latin typeface="Arial" panose="020B0604020202020204" pitchFamily="34" charset="0"/>
              </a:rPr>
            </a:br>
            <a:r>
              <a:rPr lang="en-US" altLang="en-US" b="1" smtClean="0">
                <a:solidFill>
                  <a:srgbClr val="870052"/>
                </a:solidFill>
                <a:latin typeface="Arial" panose="020B0604020202020204" pitchFamily="34" charset="0"/>
              </a:rPr>
              <a:t>Note: </a:t>
            </a:r>
            <a:r>
              <a:rPr lang="en-US" altLang="en-US" smtClean="0">
                <a:solidFill>
                  <a:srgbClr val="870052"/>
                </a:solidFill>
                <a:latin typeface="Arial" panose="020B0604020202020204" pitchFamily="34" charset="0"/>
              </a:rPr>
              <a:t>ESPU protocol on how to grade an abstract </a:t>
            </a:r>
            <a:r>
              <a:rPr lang="en-US" altLang="en-US" sz="1400" b="1" i="1" smtClean="0">
                <a:latin typeface="Arial" panose="020B0604020202020204" pitchFamily="34" charset="0"/>
                <a:cs typeface="Arial" panose="020B0604020202020204" pitchFamily="34" charset="0"/>
              </a:rPr>
              <a:t>J Pediatr </a:t>
            </a:r>
            <a:r>
              <a:rPr lang="en-US" altLang="en-US" b="1" i="1" smtClean="0">
                <a:latin typeface="Arial" panose="020B0604020202020204" pitchFamily="34" charset="0"/>
                <a:cs typeface="Arial" panose="020B0604020202020204" pitchFamily="34" charset="0"/>
              </a:rPr>
              <a:t>Urol. 2018 Jul 21 </a:t>
            </a:r>
            <a:endParaRPr lang="en-US" altLang="en-US" sz="1400" b="1" smtClean="0">
              <a:latin typeface="Arial" panose="020B0604020202020204" pitchFamily="34" charset="0"/>
              <a:cs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B76D88D4-73B6-4714-A998-BBD50CB8DBDB}" type="slidenum">
              <a:rPr lang="sv-SE" altLang="en-US" sz="1200"/>
              <a:pPr/>
              <a:t>1</a:t>
            </a:fld>
            <a:endParaRPr lang="sv-SE"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ChangeArrowheads="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panose="02020603050405020304" pitchFamily="18" charset="0"/>
            </a:endParaRPr>
          </a:p>
          <a:p>
            <a:r>
              <a:rPr lang="en-US" altLang="en-US" smtClean="0">
                <a:latin typeface="Times" panose="02020603050405020304" pitchFamily="18" charset="0"/>
              </a:rPr>
              <a:t>How did you find your control subjects?</a:t>
            </a:r>
          </a:p>
          <a:p>
            <a:r>
              <a:rPr lang="en-US" altLang="en-US" smtClean="0">
                <a:latin typeface="Times" panose="02020603050405020304" pitchFamily="18" charset="0"/>
              </a:rPr>
              <a:t>Any limitations to the methods and investigation</a:t>
            </a:r>
          </a:p>
          <a:p>
            <a:r>
              <a:rPr lang="en-US" altLang="en-US" smtClean="0">
                <a:latin typeface="Times" panose="02020603050405020304" pitchFamily="18" charset="0"/>
              </a:rPr>
              <a:t>Where all colleagues involved in acquiring patients?</a:t>
            </a:r>
          </a:p>
          <a:p>
            <a:r>
              <a:rPr lang="en-US" altLang="en-US" smtClean="0">
                <a:latin typeface="Times" panose="02020603050405020304" pitchFamily="18" charset="0"/>
              </a:rPr>
              <a:t>Was all available data considered?</a:t>
            </a:r>
          </a:p>
          <a:p>
            <a:r>
              <a:rPr lang="en-US" altLang="en-US" smtClean="0">
                <a:latin typeface="Times" panose="02020603050405020304" pitchFamily="18" charset="0"/>
              </a:rPr>
              <a:t>What statistical tests did you use? </a:t>
            </a:r>
          </a:p>
          <a:p>
            <a:r>
              <a:rPr lang="en-US" altLang="en-US" smtClean="0">
                <a:latin typeface="Times" panose="02020603050405020304" pitchFamily="18" charset="0"/>
              </a:rPr>
              <a:t>Are you part of the Nordic consensus group?</a:t>
            </a:r>
          </a:p>
          <a:p>
            <a:r>
              <a:rPr lang="en-US" altLang="en-US" b="1" smtClean="0">
                <a:latin typeface="Times" panose="02020603050405020304" pitchFamily="18" charset="0"/>
              </a:rPr>
              <a:t>BIASES</a:t>
            </a:r>
            <a:r>
              <a:rPr lang="en-US" altLang="en-US" smtClean="0">
                <a:latin typeface="Times" panose="02020603050405020304" pitchFamily="18" charset="0"/>
              </a:rPr>
              <a:t> in study design:  1. Confounding factor such as: </a:t>
            </a:r>
            <a:r>
              <a:rPr lang="en-US" altLang="en-US" b="1" smtClean="0">
                <a:latin typeface="Times" panose="02020603050405020304" pitchFamily="18" charset="0"/>
              </a:rPr>
              <a:t> Early </a:t>
            </a:r>
            <a:r>
              <a:rPr lang="en-US" altLang="en-US" smtClean="0">
                <a:latin typeface="Times" panose="02020603050405020304" pitchFamily="18" charset="0"/>
              </a:rPr>
              <a:t>after surgery. Still post-op swelling. 2. Time in high inguinal position not calculated (some might have gotten early intervention others later). 3. Control group: All boys &lt; 10 years old in extended family/ neighborhood (from same two families)/ all from same non-Swedish/ non-European region.</a:t>
            </a:r>
          </a:p>
          <a:p>
            <a:r>
              <a:rPr lang="en-US" altLang="en-US" smtClean="0">
                <a:latin typeface="Times" panose="02020603050405020304" pitchFamily="18" charset="0"/>
              </a:rPr>
              <a:t>3. Assessment by palpation different from assessment with ultrasound. Risk of BIAS. (In addition: assessor knowing which side has been operated on) 4. Patients were excluded for incomplete data  or loss for follow-up. Data not corresponding with what was wanted? </a:t>
            </a:r>
          </a:p>
          <a:p>
            <a:endParaRPr lang="en-US" altLang="en-US" smtClean="0">
              <a:latin typeface="Times" panose="02020603050405020304" pitchFamily="18" charset="0"/>
            </a:endParaRPr>
          </a:p>
          <a:p>
            <a:endParaRPr lang="en-US" altLang="en-US" smtClean="0">
              <a:latin typeface="Times" panose="02020603050405020304" pitchFamily="18"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FEC82E45-4033-4BE2-BEDE-6C96C27A5F56}" type="slidenum">
              <a:rPr lang="sv-SE" altLang="en-US" sz="1200"/>
              <a:pPr/>
              <a:t>10</a:t>
            </a:fld>
            <a:endParaRPr lang="sv-SE"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ChangeArrowheads="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panose="02020603050405020304" pitchFamily="18" charset="0"/>
            </a:endParaRPr>
          </a:p>
          <a:p>
            <a:r>
              <a:rPr lang="en-US" altLang="en-US" smtClean="0">
                <a:latin typeface="Times" panose="02020603050405020304" pitchFamily="18" charset="0"/>
              </a:rPr>
              <a:t>How did you find your control subjects?</a:t>
            </a:r>
          </a:p>
          <a:p>
            <a:r>
              <a:rPr lang="en-US" altLang="en-US" smtClean="0">
                <a:latin typeface="Times" panose="02020603050405020304" pitchFamily="18" charset="0"/>
              </a:rPr>
              <a:t>Any limitations to the methods and investigation</a:t>
            </a:r>
          </a:p>
          <a:p>
            <a:r>
              <a:rPr lang="en-US" altLang="en-US" smtClean="0">
                <a:latin typeface="Times" panose="02020603050405020304" pitchFamily="18" charset="0"/>
              </a:rPr>
              <a:t>Where all colleagues involved in acquiring patients?</a:t>
            </a:r>
          </a:p>
          <a:p>
            <a:r>
              <a:rPr lang="en-US" altLang="en-US" smtClean="0">
                <a:latin typeface="Times" panose="02020603050405020304" pitchFamily="18" charset="0"/>
              </a:rPr>
              <a:t>Was all available data considered?</a:t>
            </a:r>
          </a:p>
          <a:p>
            <a:r>
              <a:rPr lang="en-US" altLang="en-US" smtClean="0">
                <a:latin typeface="Times" panose="02020603050405020304" pitchFamily="18" charset="0"/>
              </a:rPr>
              <a:t>What statistical tests did you use? </a:t>
            </a:r>
          </a:p>
          <a:p>
            <a:r>
              <a:rPr lang="en-US" altLang="en-US" smtClean="0">
                <a:latin typeface="Times" panose="02020603050405020304" pitchFamily="18" charset="0"/>
              </a:rPr>
              <a:t>Are you part of the Nordic consensus group?</a:t>
            </a:r>
          </a:p>
          <a:p>
            <a:r>
              <a:rPr lang="en-US" altLang="en-US" b="1" smtClean="0">
                <a:latin typeface="Times" panose="02020603050405020304" pitchFamily="18" charset="0"/>
              </a:rPr>
              <a:t>BIASES</a:t>
            </a:r>
            <a:r>
              <a:rPr lang="en-US" altLang="en-US" smtClean="0">
                <a:latin typeface="Times" panose="02020603050405020304" pitchFamily="18" charset="0"/>
              </a:rPr>
              <a:t> in study design:  1. Confounding factor such as: </a:t>
            </a:r>
            <a:r>
              <a:rPr lang="en-US" altLang="en-US" b="1" smtClean="0">
                <a:latin typeface="Times" panose="02020603050405020304" pitchFamily="18" charset="0"/>
              </a:rPr>
              <a:t> Early </a:t>
            </a:r>
            <a:r>
              <a:rPr lang="en-US" altLang="en-US" smtClean="0">
                <a:latin typeface="Times" panose="02020603050405020304" pitchFamily="18" charset="0"/>
              </a:rPr>
              <a:t>after surgery. Still post-op swelling. 2. Time in high inguinal position not calculated (some might have gotten early intervention others later). 3. Control group: All boys &lt; 10 years old in extended family/ neighborhood (from same two families)/ all from same non-Swedish/ non-European region.</a:t>
            </a:r>
          </a:p>
          <a:p>
            <a:r>
              <a:rPr lang="en-US" altLang="en-US" smtClean="0">
                <a:latin typeface="Times" panose="02020603050405020304" pitchFamily="18" charset="0"/>
              </a:rPr>
              <a:t>3. Assessment by palpation different from assessment with ultrasound. Risk of BIAS. (In addition: assessor knowing which side has been operated on) 4. Patients were excluded for incomplete data  or loss for follow-up. Data not corresponding with what was wanted? </a:t>
            </a:r>
          </a:p>
          <a:p>
            <a:endParaRPr lang="en-US" altLang="en-US" smtClean="0">
              <a:latin typeface="Times" panose="02020603050405020304" pitchFamily="18" charset="0"/>
            </a:endParaRPr>
          </a:p>
          <a:p>
            <a:endParaRPr lang="en-US" altLang="en-US" smtClean="0">
              <a:latin typeface="Times" panose="02020603050405020304" pitchFamily="18"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33F4D8B8-B8C4-4D28-95F1-451B6041DDED}" type="slidenum">
              <a:rPr lang="sv-SE" altLang="en-US" sz="1200"/>
              <a:pPr/>
              <a:t>11</a:t>
            </a:fld>
            <a:endParaRPr lang="sv-SE"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ChangeArrowheads="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panose="02020603050405020304" pitchFamily="18" charset="0"/>
            </a:endParaRPr>
          </a:p>
          <a:p>
            <a:r>
              <a:rPr lang="en-US" altLang="en-US" smtClean="0">
                <a:latin typeface="Times" panose="02020603050405020304" pitchFamily="18" charset="0"/>
              </a:rPr>
              <a:t>How did you find your control subjects?</a:t>
            </a:r>
          </a:p>
          <a:p>
            <a:r>
              <a:rPr lang="en-US" altLang="en-US" smtClean="0">
                <a:latin typeface="Times" panose="02020603050405020304" pitchFamily="18" charset="0"/>
              </a:rPr>
              <a:t>Any limitations to the methods and investigation</a:t>
            </a:r>
          </a:p>
          <a:p>
            <a:r>
              <a:rPr lang="en-US" altLang="en-US" smtClean="0">
                <a:latin typeface="Times" panose="02020603050405020304" pitchFamily="18" charset="0"/>
              </a:rPr>
              <a:t>Where all colleagues involved in acquiring patients?</a:t>
            </a:r>
          </a:p>
          <a:p>
            <a:r>
              <a:rPr lang="en-US" altLang="en-US" smtClean="0">
                <a:latin typeface="Times" panose="02020603050405020304" pitchFamily="18" charset="0"/>
              </a:rPr>
              <a:t>Was all available data considered?</a:t>
            </a:r>
          </a:p>
          <a:p>
            <a:r>
              <a:rPr lang="en-US" altLang="en-US" smtClean="0">
                <a:latin typeface="Times" panose="02020603050405020304" pitchFamily="18" charset="0"/>
              </a:rPr>
              <a:t>What statistical tests did you use? </a:t>
            </a:r>
          </a:p>
          <a:p>
            <a:r>
              <a:rPr lang="en-US" altLang="en-US" smtClean="0">
                <a:latin typeface="Times" panose="02020603050405020304" pitchFamily="18" charset="0"/>
              </a:rPr>
              <a:t>Are you part of the Nordic consensus group?</a:t>
            </a:r>
          </a:p>
          <a:p>
            <a:endParaRPr lang="en-US" altLang="en-US" smtClean="0">
              <a:latin typeface="Times" panose="02020603050405020304" pitchFamily="18" charset="0"/>
            </a:endParaRPr>
          </a:p>
          <a:p>
            <a:endParaRPr lang="en-US" altLang="en-US" smtClean="0">
              <a:latin typeface="Times" panose="02020603050405020304" pitchFamily="18" charset="0"/>
            </a:endParaRPr>
          </a:p>
          <a:p>
            <a:r>
              <a:rPr lang="en-US" altLang="en-US" smtClean="0">
                <a:latin typeface="Times" panose="02020603050405020304" pitchFamily="18" charset="0"/>
              </a:rPr>
              <a:t>BIASES in study design:  1. Confounding factor such as: </a:t>
            </a:r>
            <a:r>
              <a:rPr lang="en-US" altLang="en-US" b="1" smtClean="0">
                <a:latin typeface="Times" panose="02020603050405020304" pitchFamily="18" charset="0"/>
              </a:rPr>
              <a:t> Early </a:t>
            </a:r>
            <a:r>
              <a:rPr lang="en-US" altLang="en-US" smtClean="0">
                <a:latin typeface="Times" panose="02020603050405020304" pitchFamily="18" charset="0"/>
              </a:rPr>
              <a:t>after surgery. Still post-op swelling. 2. Time in high inguinal position not calculated (some might have gotten early intervention others later). 3. Control group: All boys &lt; 10 years old in extended family/ neighborhood (from same two families)/ all from same non-Swedish/ non-European region.</a:t>
            </a:r>
          </a:p>
          <a:p>
            <a:r>
              <a:rPr lang="en-US" altLang="en-US" smtClean="0">
                <a:latin typeface="Times" panose="02020603050405020304" pitchFamily="18" charset="0"/>
              </a:rPr>
              <a:t>3. Assessment by palpation different from assessment with ultrasound. Risk of BIAS. (In addition: assessor knowing which side has been operated on) 4. Patients were excluded for incomplete data  or loss for follow-up. Data not corresponding with what was wanted? </a:t>
            </a:r>
          </a:p>
          <a:p>
            <a:endParaRPr lang="en-US" altLang="en-US" smtClean="0">
              <a:latin typeface="Times" panose="02020603050405020304" pitchFamily="18" charset="0"/>
            </a:endParaRPr>
          </a:p>
          <a:p>
            <a:endParaRPr lang="en-US" altLang="en-US" smtClean="0">
              <a:latin typeface="Times" panose="02020603050405020304" pitchFamily="18"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4A6DA22B-ECF5-40F9-90C0-820081CC4CDC}" type="slidenum">
              <a:rPr lang="sv-SE" altLang="en-US" sz="1200"/>
              <a:pPr/>
              <a:t>12</a:t>
            </a:fld>
            <a:endParaRPr lang="sv-SE"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panose="02020603050405020304" pitchFamily="18" charset="0"/>
            </a:endParaRPr>
          </a:p>
          <a:p>
            <a:r>
              <a:rPr lang="en-US" altLang="en-US" smtClean="0">
                <a:latin typeface="Times" panose="02020603050405020304" pitchFamily="18" charset="0"/>
              </a:rPr>
              <a:t>Clear objective</a:t>
            </a: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B4C75D4F-638A-4CB7-ADD3-4D01E9C81E6E}" type="slidenum">
              <a:rPr lang="sv-SE" altLang="en-US" sz="1200"/>
              <a:pPr/>
              <a:t>13</a:t>
            </a:fld>
            <a:endParaRPr lang="sv-SE"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22E5F77F-3015-42F2-9636-D1FB614919B7}" type="slidenum">
              <a:rPr lang="sv-SE" altLang="en-US" smtClean="0"/>
              <a:pPr>
                <a:defRPr/>
              </a:pPr>
              <a:t>14</a:t>
            </a:fld>
            <a:endParaRPr lang="sv-SE" altLang="en-US"/>
          </a:p>
        </p:txBody>
      </p:sp>
    </p:spTree>
    <p:extLst>
      <p:ext uri="{BB962C8B-B14F-4D97-AF65-F5344CB8AC3E}">
        <p14:creationId xmlns:p14="http://schemas.microsoft.com/office/powerpoint/2010/main" val="847080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22E5F77F-3015-42F2-9636-D1FB614919B7}" type="slidenum">
              <a:rPr lang="sv-SE" altLang="en-US" smtClean="0"/>
              <a:pPr>
                <a:defRPr/>
              </a:pPr>
              <a:t>15</a:t>
            </a:fld>
            <a:endParaRPr lang="sv-SE" altLang="en-US"/>
          </a:p>
        </p:txBody>
      </p:sp>
    </p:spTree>
    <p:extLst>
      <p:ext uri="{BB962C8B-B14F-4D97-AF65-F5344CB8AC3E}">
        <p14:creationId xmlns:p14="http://schemas.microsoft.com/office/powerpoint/2010/main" val="3419612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panose="02020603050405020304" pitchFamily="18" charset="0"/>
            </a:endParaRPr>
          </a:p>
          <a:p>
            <a:r>
              <a:rPr lang="en-US" altLang="en-US" smtClean="0">
                <a:latin typeface="Times" panose="02020603050405020304" pitchFamily="18" charset="0"/>
              </a:rPr>
              <a:t>Would recon that the reviewer would think that all outcomes were analyzed and concluded on. The testicles were compared within the same patient but also with a control group. Some kind of index was used- a little bit unclear but could probably be sorted out at the presentation. Important to know that retractile testicles should be followed yearly in order to operate promptly. </a:t>
            </a:r>
            <a:r>
              <a:rPr lang="mr-IN" altLang="en-US" smtClean="0">
                <a:latin typeface="Times" panose="02020603050405020304" pitchFamily="18" charset="0"/>
              </a:rPr>
              <a:t>…</a:t>
            </a:r>
            <a:r>
              <a:rPr lang="sv-SE" altLang="en-US" smtClean="0">
                <a:latin typeface="Times" panose="02020603050405020304" pitchFamily="18" charset="0"/>
              </a:rPr>
              <a:t>. Abstract should be accepted!</a:t>
            </a:r>
            <a:endParaRPr lang="en-US" altLang="en-US" smtClean="0">
              <a:latin typeface="Times" panose="02020603050405020304" pitchFamily="18"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5F321B69-81DF-452C-9C3E-50C173B77CAE}" type="slidenum">
              <a:rPr lang="sv-SE" altLang="en-US" sz="1200"/>
              <a:pPr/>
              <a:t>16</a:t>
            </a:fld>
            <a:endParaRPr lang="sv-SE"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22E5F77F-3015-42F2-9636-D1FB614919B7}" type="slidenum">
              <a:rPr lang="sv-SE" altLang="en-US" smtClean="0"/>
              <a:pPr>
                <a:defRPr/>
              </a:pPr>
              <a:t>17</a:t>
            </a:fld>
            <a:endParaRPr lang="sv-SE" altLang="en-US"/>
          </a:p>
        </p:txBody>
      </p:sp>
    </p:spTree>
    <p:extLst>
      <p:ext uri="{BB962C8B-B14F-4D97-AF65-F5344CB8AC3E}">
        <p14:creationId xmlns:p14="http://schemas.microsoft.com/office/powerpoint/2010/main" val="634424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ChangeArrowheads="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panose="02020603050405020304" pitchFamily="18" charset="0"/>
            </a:endParaRPr>
          </a:p>
          <a:p>
            <a:r>
              <a:rPr lang="en-US" altLang="en-US" smtClean="0">
                <a:latin typeface="Times" panose="02020603050405020304" pitchFamily="18" charset="0"/>
              </a:rPr>
              <a:t>The Nordic consensus  statement advocate orchidopexy at an early age for primary non-descended testicles (6-12 months of age). The rationale for early intervention is to reduce the risk of later malignancy and to increase fertility. In the present study we sought to investigate the outcomes of surgical intervention of secondary non-descended testicles at a tertiary Swedish center. The patient group in mind are the ones in the bottom box.</a:t>
            </a:r>
          </a:p>
          <a:p>
            <a:r>
              <a:rPr lang="en-US" altLang="en-US" smtClean="0">
                <a:solidFill>
                  <a:srgbClr val="FF0000"/>
                </a:solidFill>
                <a:latin typeface="Times" panose="02020603050405020304" pitchFamily="18" charset="0"/>
              </a:rPr>
              <a:t>( The author is at least NOT biased by being part of the Nordic consensus group </a:t>
            </a:r>
            <a:r>
              <a:rPr lang="en-US" altLang="en-US" smtClean="0">
                <a:solidFill>
                  <a:srgbClr val="FF0000"/>
                </a:solidFill>
                <a:latin typeface="Times" panose="02020603050405020304" pitchFamily="18" charset="0"/>
                <a:sym typeface="Wingdings" panose="05000000000000000000" pitchFamily="2" charset="2"/>
              </a:rPr>
              <a:t></a:t>
            </a:r>
            <a:r>
              <a:rPr lang="en-US" altLang="en-US" smtClean="0">
                <a:solidFill>
                  <a:srgbClr val="FF0000"/>
                </a:solidFill>
                <a:latin typeface="Times" panose="02020603050405020304" pitchFamily="18" charset="0"/>
              </a:rPr>
              <a:t> )</a:t>
            </a:r>
          </a:p>
          <a:p>
            <a:endParaRPr lang="en-US" altLang="en-US" smtClean="0">
              <a:latin typeface="Times" panose="02020603050405020304" pitchFamily="18"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ABF21D90-50E7-4E06-A37B-6D8EF23E15F8}" type="slidenum">
              <a:rPr lang="sv-SE" altLang="en-US" sz="1200"/>
              <a:pPr/>
              <a:t>2</a:t>
            </a:fld>
            <a:endParaRPr lang="sv-SE"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ChangeArrowheads="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panose="02020603050405020304" pitchFamily="18" charset="0"/>
            </a:endParaRPr>
          </a:p>
          <a:p>
            <a:r>
              <a:rPr lang="en-US" altLang="en-US" smtClean="0">
                <a:latin typeface="Times" panose="02020603050405020304" pitchFamily="18" charset="0"/>
              </a:rPr>
              <a:t>BIASES in study design:  1. Confounding factor such as: </a:t>
            </a:r>
            <a:r>
              <a:rPr lang="en-US" altLang="en-US" b="1" smtClean="0">
                <a:latin typeface="Times" panose="02020603050405020304" pitchFamily="18" charset="0"/>
              </a:rPr>
              <a:t> Early </a:t>
            </a:r>
            <a:r>
              <a:rPr lang="en-US" altLang="en-US" smtClean="0">
                <a:latin typeface="Times" panose="02020603050405020304" pitchFamily="18" charset="0"/>
              </a:rPr>
              <a:t>after surgery. Still post-op swelling. 2. Time in high inguinal position not calculated (some might have gotten early intervention others later). 3. Control group: All boys &lt; 10 years old in extended family/ neighborhood (from same two families)/ all from same non-Swedish/ non-European region.</a:t>
            </a:r>
          </a:p>
          <a:p>
            <a:r>
              <a:rPr lang="en-US" altLang="en-US" smtClean="0">
                <a:latin typeface="Times" panose="02020603050405020304" pitchFamily="18" charset="0"/>
              </a:rPr>
              <a:t>3. Assessment by palpation different from assessment with ultrasound. Risk of BIAS. (In addition: assessor knowing which side has been operated on) 4. Patients were excluded for incomplete data  or loss for follow-up. Data not corresponding with what was wanted? </a:t>
            </a:r>
          </a:p>
          <a:p>
            <a:endParaRPr lang="en-US" altLang="en-US" smtClean="0">
              <a:latin typeface="Times" panose="02020603050405020304" pitchFamily="18" charset="0"/>
            </a:endParaRPr>
          </a:p>
          <a:p>
            <a:endParaRPr lang="en-US" altLang="en-US" smtClean="0">
              <a:latin typeface="Times" panose="02020603050405020304" pitchFamily="18"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A06CE2C1-70FB-4D9A-AF09-E7F251E99529}" type="slidenum">
              <a:rPr lang="sv-SE" altLang="en-US" sz="1200"/>
              <a:pPr/>
              <a:t>3</a:t>
            </a:fld>
            <a:endParaRPr lang="sv-SE"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panose="02020603050405020304" pitchFamily="18" charset="0"/>
            </a:endParaRPr>
          </a:p>
          <a:p>
            <a:r>
              <a:rPr lang="en-US" altLang="en-US" smtClean="0">
                <a:latin typeface="Times" panose="02020603050405020304" pitchFamily="18" charset="0"/>
              </a:rPr>
              <a:t>Age span can be very important. I.e. mean age in one group might include an age span of 2-15 whereas the other group might be 3-5 years, this may impact size of testicles a lot.</a:t>
            </a: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1FD7850D-AF67-4CCC-B397-4EB7469A9190}" type="slidenum">
              <a:rPr lang="sv-SE" altLang="en-US" sz="1200"/>
              <a:pPr/>
              <a:t>4</a:t>
            </a:fld>
            <a:endParaRPr lang="sv-SE"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ChangeArrowheads="1" noTextEdit="1"/>
          </p:cNvSpPr>
          <p:nvPr>
            <p:ph type="sldImg"/>
          </p:nvPr>
        </p:nvSpPr>
        <p:spPr>
          <a:ln/>
        </p:spPr>
      </p:sp>
      <p:sp>
        <p:nvSpPr>
          <p:cNvPr id="2457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panose="02020603050405020304" pitchFamily="18" charset="0"/>
              </a:rPr>
              <a:t>Comments for questioning: </a:t>
            </a:r>
          </a:p>
          <a:p>
            <a:pPr>
              <a:buFontTx/>
              <a:buChar char="•"/>
            </a:pPr>
            <a:r>
              <a:rPr lang="en-US" altLang="en-US" smtClean="0">
                <a:latin typeface="Times" panose="02020603050405020304" pitchFamily="18" charset="0"/>
              </a:rPr>
              <a:t> All boys from other surgeons in at the department were excluded.  All the ones were inguinal hernia was not found had been operated with Bianchi method and these were excluded</a:t>
            </a:r>
          </a:p>
          <a:p>
            <a:pPr>
              <a:buFontTx/>
              <a:buChar char="•"/>
            </a:pPr>
            <a:r>
              <a:rPr lang="en-US" altLang="en-US" smtClean="0">
                <a:latin typeface="Times" panose="02020603050405020304" pitchFamily="18" charset="0"/>
              </a:rPr>
              <a:t> Who assessed the patients? The surgeon- yes! </a:t>
            </a:r>
          </a:p>
          <a:p>
            <a:pPr>
              <a:buFontTx/>
              <a:buChar char="•"/>
            </a:pPr>
            <a:r>
              <a:rPr lang="en-US" altLang="en-US" smtClean="0">
                <a:latin typeface="Times" panose="02020603050405020304" pitchFamily="18" charset="0"/>
              </a:rPr>
              <a:t>US compared with manual control. (preop US on inguinal testicle BUT manual on the other side)</a:t>
            </a:r>
          </a:p>
          <a:p>
            <a:pPr>
              <a:buFontTx/>
              <a:buChar char="•"/>
            </a:pPr>
            <a:r>
              <a:rPr lang="en-US" altLang="en-US" smtClean="0">
                <a:latin typeface="Times" panose="02020603050405020304" pitchFamily="18" charset="0"/>
              </a:rPr>
              <a:t>follow-up in the present cohort was short (median 3 months), VERY short follow-up</a:t>
            </a:r>
          </a:p>
          <a:p>
            <a:pPr>
              <a:buFontTx/>
              <a:buChar char="•"/>
            </a:pPr>
            <a:r>
              <a:rPr lang="en-US" altLang="en-US" smtClean="0">
                <a:latin typeface="Times" panose="02020603050405020304" pitchFamily="18" charset="0"/>
              </a:rPr>
              <a:t>Comparison with contralateral testicle is not reported. If this had been done maybe the difference between manual palpation vs Ultrasound might have been found. </a:t>
            </a:r>
          </a:p>
          <a:p>
            <a:endParaRPr lang="en-US" altLang="en-US" smtClean="0">
              <a:latin typeface="Times" panose="02020603050405020304" pitchFamily="18"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5F6C6D5E-5DA1-4960-AAB6-3F5CA41B3FE4}" type="slidenum">
              <a:rPr lang="sv-SE" altLang="en-US" sz="1200"/>
              <a:pPr/>
              <a:t>5</a:t>
            </a:fld>
            <a:endParaRPr lang="sv-SE"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panose="02020603050405020304" pitchFamily="18" charset="0"/>
            </a:endParaRPr>
          </a:p>
          <a:p>
            <a:r>
              <a:rPr lang="en-US" altLang="en-US" smtClean="0">
                <a:latin typeface="Times" panose="02020603050405020304" pitchFamily="18" charset="0"/>
              </a:rPr>
              <a:t>Bars demonstrating variability would be valuable. Note, volume PREOP was measured with ultrasound but POSTOP was measured manually about 3 months after surgery. </a:t>
            </a: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5E6CCDE3-7452-48DF-A16E-A0B236BE878D}" type="slidenum">
              <a:rPr lang="sv-SE" altLang="en-US" sz="1200"/>
              <a:pPr/>
              <a:t>6</a:t>
            </a:fld>
            <a:endParaRPr lang="sv-SE"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 </a:t>
            </a:r>
          </a:p>
          <a:p>
            <a:r>
              <a:rPr lang="en-US" altLang="en-US" smtClean="0">
                <a:latin typeface="Arial" panose="020B0604020202020204" pitchFamily="34" charset="0"/>
              </a:rPr>
              <a:t>This slide Is just to demonstrate how conclusions could have been stated in this FAKE poster presentation related to BIAS.</a:t>
            </a:r>
          </a:p>
          <a:p>
            <a:endParaRPr lang="en-US" altLang="en-US" smtClean="0">
              <a:latin typeface="Times" panose="02020603050405020304" pitchFamily="18"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C458DEA7-FDFD-4ED9-8BD7-8E4A9AC29D42}" type="slidenum">
              <a:rPr lang="sv-SE" altLang="en-US" sz="1200"/>
              <a:pPr/>
              <a:t>7</a:t>
            </a:fld>
            <a:endParaRPr lang="sv-SE"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ChangeArrowheads="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panose="02020603050405020304" pitchFamily="18" charset="0"/>
            </a:endParaRPr>
          </a:p>
          <a:p>
            <a:r>
              <a:rPr lang="en-US" altLang="en-US" smtClean="0">
                <a:latin typeface="Times" panose="02020603050405020304" pitchFamily="18" charset="0"/>
              </a:rPr>
              <a:t>How did you find your control subjects?</a:t>
            </a:r>
          </a:p>
          <a:p>
            <a:r>
              <a:rPr lang="en-US" altLang="en-US" smtClean="0">
                <a:latin typeface="Times" panose="02020603050405020304" pitchFamily="18" charset="0"/>
              </a:rPr>
              <a:t>Any limitations to the methods and investigation</a:t>
            </a:r>
          </a:p>
          <a:p>
            <a:r>
              <a:rPr lang="en-US" altLang="en-US" smtClean="0">
                <a:latin typeface="Times" panose="02020603050405020304" pitchFamily="18" charset="0"/>
              </a:rPr>
              <a:t>Where all colleagues involved in acquiring patients?</a:t>
            </a:r>
          </a:p>
          <a:p>
            <a:r>
              <a:rPr lang="en-US" altLang="en-US" smtClean="0">
                <a:latin typeface="Times" panose="02020603050405020304" pitchFamily="18" charset="0"/>
              </a:rPr>
              <a:t>Was all available data considered?</a:t>
            </a:r>
          </a:p>
          <a:p>
            <a:r>
              <a:rPr lang="en-US" altLang="en-US" smtClean="0">
                <a:latin typeface="Times" panose="02020603050405020304" pitchFamily="18" charset="0"/>
              </a:rPr>
              <a:t>What statistical tests did you use? </a:t>
            </a:r>
          </a:p>
          <a:p>
            <a:r>
              <a:rPr lang="en-US" altLang="en-US" smtClean="0">
                <a:latin typeface="Times" panose="02020603050405020304" pitchFamily="18" charset="0"/>
              </a:rPr>
              <a:t>Are you part of the Nordic consensus group?</a:t>
            </a:r>
          </a:p>
          <a:p>
            <a:r>
              <a:rPr lang="en-US" altLang="en-US" b="1" smtClean="0">
                <a:latin typeface="Times" panose="02020603050405020304" pitchFamily="18" charset="0"/>
              </a:rPr>
              <a:t>BIASES</a:t>
            </a:r>
            <a:r>
              <a:rPr lang="en-US" altLang="en-US" smtClean="0">
                <a:latin typeface="Times" panose="02020603050405020304" pitchFamily="18" charset="0"/>
              </a:rPr>
              <a:t> in study design:  1. Confounding factor such as: </a:t>
            </a:r>
            <a:r>
              <a:rPr lang="en-US" altLang="en-US" b="1" smtClean="0">
                <a:latin typeface="Times" panose="02020603050405020304" pitchFamily="18" charset="0"/>
              </a:rPr>
              <a:t> Early </a:t>
            </a:r>
            <a:r>
              <a:rPr lang="en-US" altLang="en-US" smtClean="0">
                <a:latin typeface="Times" panose="02020603050405020304" pitchFamily="18" charset="0"/>
              </a:rPr>
              <a:t>after surgery. Still post-op swelling. 2. Time in high inguinal position not calculated (some might have gotten early intervention others later). 3. Control group: All boys &lt; 10 years old in extended family/ neighborhood (from same two families)/ all from same non-Swedish/ non-European region.</a:t>
            </a:r>
          </a:p>
          <a:p>
            <a:r>
              <a:rPr lang="en-US" altLang="en-US" smtClean="0">
                <a:latin typeface="Times" panose="02020603050405020304" pitchFamily="18" charset="0"/>
              </a:rPr>
              <a:t>3. Assessment by palpation different from assessment with ultrasound. Risk of BIAS. (In addition: assessor knowing which side has been operated on) 4. Patients were excluded for incomplete data  or loss for follow-up. Data not corresponding with what was wanted? </a:t>
            </a:r>
          </a:p>
          <a:p>
            <a:endParaRPr lang="en-US" altLang="en-US" smtClean="0">
              <a:latin typeface="Times" panose="02020603050405020304" pitchFamily="18" charset="0"/>
            </a:endParaRPr>
          </a:p>
          <a:p>
            <a:endParaRPr lang="en-US" altLang="en-US" smtClean="0">
              <a:latin typeface="Times" panose="02020603050405020304" pitchFamily="18"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13AC89C5-5561-44E3-BA9F-598B31DD27C4}" type="slidenum">
              <a:rPr lang="sv-SE" altLang="en-US" sz="1200"/>
              <a:pPr/>
              <a:t>8</a:t>
            </a:fld>
            <a:endParaRPr lang="sv-SE"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ChangeArrowheads="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panose="02020603050405020304" pitchFamily="18" charset="0"/>
            </a:endParaRPr>
          </a:p>
          <a:p>
            <a:r>
              <a:rPr lang="en-US" altLang="en-US" smtClean="0">
                <a:latin typeface="Times" panose="02020603050405020304" pitchFamily="18" charset="0"/>
              </a:rPr>
              <a:t>How did you find your control subjects?</a:t>
            </a:r>
          </a:p>
          <a:p>
            <a:r>
              <a:rPr lang="en-US" altLang="en-US" smtClean="0">
                <a:latin typeface="Times" panose="02020603050405020304" pitchFamily="18" charset="0"/>
              </a:rPr>
              <a:t>Any limitations to the methods and investigation</a:t>
            </a:r>
          </a:p>
          <a:p>
            <a:r>
              <a:rPr lang="en-US" altLang="en-US" smtClean="0">
                <a:latin typeface="Times" panose="02020603050405020304" pitchFamily="18" charset="0"/>
              </a:rPr>
              <a:t>Where all colleagues involved in acquiring patients?</a:t>
            </a:r>
          </a:p>
          <a:p>
            <a:r>
              <a:rPr lang="en-US" altLang="en-US" smtClean="0">
                <a:latin typeface="Times" panose="02020603050405020304" pitchFamily="18" charset="0"/>
              </a:rPr>
              <a:t>Was all available data considered?</a:t>
            </a:r>
          </a:p>
          <a:p>
            <a:r>
              <a:rPr lang="en-US" altLang="en-US" smtClean="0">
                <a:latin typeface="Times" panose="02020603050405020304" pitchFamily="18" charset="0"/>
              </a:rPr>
              <a:t>What statistical tests did you use? </a:t>
            </a:r>
          </a:p>
          <a:p>
            <a:r>
              <a:rPr lang="en-US" altLang="en-US" smtClean="0">
                <a:latin typeface="Times" panose="02020603050405020304" pitchFamily="18" charset="0"/>
              </a:rPr>
              <a:t>Are you part of the Nordic consensus group?</a:t>
            </a:r>
          </a:p>
          <a:p>
            <a:r>
              <a:rPr lang="en-US" altLang="en-US" b="1" smtClean="0">
                <a:latin typeface="Times" panose="02020603050405020304" pitchFamily="18" charset="0"/>
              </a:rPr>
              <a:t>BIASES</a:t>
            </a:r>
            <a:r>
              <a:rPr lang="en-US" altLang="en-US" smtClean="0">
                <a:latin typeface="Times" panose="02020603050405020304" pitchFamily="18" charset="0"/>
              </a:rPr>
              <a:t> in study design:  1. Confounding factor such as: </a:t>
            </a:r>
            <a:r>
              <a:rPr lang="en-US" altLang="en-US" b="1" smtClean="0">
                <a:latin typeface="Times" panose="02020603050405020304" pitchFamily="18" charset="0"/>
              </a:rPr>
              <a:t> Early </a:t>
            </a:r>
            <a:r>
              <a:rPr lang="en-US" altLang="en-US" smtClean="0">
                <a:latin typeface="Times" panose="02020603050405020304" pitchFamily="18" charset="0"/>
              </a:rPr>
              <a:t>after surgery. Still post-op swelling. 2. Time in high inguinal position not calculated (some might have gotten early intervention others later). 3. Control group: All boys &lt; 10 years old in extended family/ neighborhood (from same two families)/ all from same non-Swedish/ non-European region.</a:t>
            </a:r>
          </a:p>
          <a:p>
            <a:r>
              <a:rPr lang="en-US" altLang="en-US" smtClean="0">
                <a:latin typeface="Times" panose="02020603050405020304" pitchFamily="18" charset="0"/>
              </a:rPr>
              <a:t>3. Assessment by palpation different from assessment with ultrasound. Risk of BIAS. (In addition: assessor knowing which side has been operated on) 4. Patients were excluded for incomplete data  or loss for follow-up. Data not corresponding with what was wanted? </a:t>
            </a:r>
          </a:p>
          <a:p>
            <a:endParaRPr lang="en-US" altLang="en-US" smtClean="0">
              <a:latin typeface="Times" panose="02020603050405020304" pitchFamily="18" charset="0"/>
            </a:endParaRPr>
          </a:p>
          <a:p>
            <a:endParaRPr lang="en-US" altLang="en-US" smtClean="0">
              <a:latin typeface="Times" panose="02020603050405020304" pitchFamily="18"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0BD7D943-7196-40F4-BA3B-A5F35CA7E9E1}" type="slidenum">
              <a:rPr lang="sv-SE" altLang="en-US" sz="1200"/>
              <a:pPr/>
              <a:t>9</a:t>
            </a:fld>
            <a:endParaRPr lang="sv-SE" alt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4" name="Picture 14"/>
          <p:cNvPicPr>
            <a:picLocks noChangeAspect="1" noChangeArrowheads="1"/>
          </p:cNvPicPr>
          <p:nvPr/>
        </p:nvPicPr>
        <p:blipFill>
          <a:blip r:embed="rId2">
            <a:extLst>
              <a:ext uri="{28A0092B-C50C-407E-A947-70E740481C1C}">
                <a14:useLocalDpi xmlns:a14="http://schemas.microsoft.com/office/drawing/2010/main" val="0"/>
              </a:ext>
            </a:extLst>
          </a:blip>
          <a:srcRect l="1666" t="2222" r="1683" b="2245"/>
          <a:stretch>
            <a:fillRect/>
          </a:stretch>
        </p:blipFill>
        <p:spPr bwMode="auto">
          <a:xfrm>
            <a:off x="152400" y="152400"/>
            <a:ext cx="88392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676400"/>
            <a:ext cx="7772400" cy="1143000"/>
          </a:xfrm>
        </p:spPr>
        <p:txBody>
          <a:bodyPr anchor="ctr"/>
          <a:lstStyle>
            <a:lvl1pPr>
              <a:defRPr sz="3200">
                <a:solidFill>
                  <a:schemeClr val="bg1"/>
                </a:solidFill>
              </a:defRPr>
            </a:lvl1pPr>
          </a:lstStyle>
          <a:p>
            <a:r>
              <a:rPr lang="sv-SE"/>
              <a:t>Klicka här för att ändra format</a:t>
            </a:r>
          </a:p>
        </p:txBody>
      </p:sp>
      <p:sp>
        <p:nvSpPr>
          <p:cNvPr id="3075" name="Rectangle 3"/>
          <p:cNvSpPr>
            <a:spLocks noGrp="1" noChangeArrowheads="1"/>
          </p:cNvSpPr>
          <p:nvPr>
            <p:ph type="subTitle" idx="1"/>
          </p:nvPr>
        </p:nvSpPr>
        <p:spPr>
          <a:xfrm>
            <a:off x="685800" y="2743200"/>
            <a:ext cx="6400800" cy="1752600"/>
          </a:xfrm>
        </p:spPr>
        <p:txBody>
          <a:bodyPr/>
          <a:lstStyle>
            <a:lvl1pPr marL="0" indent="0">
              <a:buFont typeface="Wingdings" pitchFamily="-111" charset="2"/>
              <a:buNone/>
              <a:defRPr sz="1800">
                <a:solidFill>
                  <a:schemeClr val="bg1"/>
                </a:solidFill>
              </a:defRPr>
            </a:lvl1pPr>
          </a:lstStyle>
          <a:p>
            <a:r>
              <a:rPr lang="sv-SE"/>
              <a:t>Klicka här för att ändra format på underrubrik i bakgrunden</a:t>
            </a:r>
          </a:p>
        </p:txBody>
      </p:sp>
    </p:spTree>
    <p:extLst>
      <p:ext uri="{BB962C8B-B14F-4D97-AF65-F5344CB8AC3E}">
        <p14:creationId xmlns:p14="http://schemas.microsoft.com/office/powerpoint/2010/main" val="1072222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a:extLst/>
          </p:cNvPr>
          <p:cNvSpPr>
            <a:spLocks noGrp="1" noChangeArrowheads="1"/>
          </p:cNvSpPr>
          <p:nvPr>
            <p:ph type="dt" sz="half" idx="10"/>
          </p:nvPr>
        </p:nvSpPr>
        <p:spPr/>
        <p:txBody>
          <a:bodyPr/>
          <a:lstStyle>
            <a:lvl1pPr>
              <a:defRPr smtClean="0">
                <a:latin typeface="Arial" panose="020B0604020202020204" pitchFamily="34" charset="0"/>
                <a:ea typeface="MS PGothic" panose="020B0600070205080204" pitchFamily="34" charset="-128"/>
              </a:defRPr>
            </a:lvl1pPr>
          </a:lstStyle>
          <a:p>
            <a:pPr>
              <a:defRPr/>
            </a:pPr>
            <a:fld id="{4AF75041-A6BC-4193-94B1-49BA9423E7EC}" type="datetime1">
              <a:rPr lang="sv-SE" altLang="en-US"/>
              <a:pPr>
                <a:defRPr/>
              </a:pPr>
              <a:t>2019-09-30</a:t>
            </a:fld>
            <a:endParaRPr lang="sv-SE" altLang="en-US"/>
          </a:p>
        </p:txBody>
      </p:sp>
      <p:sp>
        <p:nvSpPr>
          <p:cNvPr id="5" name="Rectangle 5">
            <a:extLst/>
          </p:cNvPr>
          <p:cNvSpPr>
            <a:spLocks noGrp="1" noChangeArrowheads="1"/>
          </p:cNvSpPr>
          <p:nvPr>
            <p:ph type="ftr" sz="quarter" idx="11"/>
          </p:nvPr>
        </p:nvSpPr>
        <p:spPr/>
        <p:txBody>
          <a:bodyPr/>
          <a:lstStyle>
            <a:lvl1pPr>
              <a:defRPr/>
            </a:lvl1pPr>
          </a:lstStyle>
          <a:p>
            <a:pPr>
              <a:defRPr/>
            </a:pPr>
            <a:r>
              <a:rPr lang="sv-SE"/>
              <a:t>Namn Efternamn</a:t>
            </a:r>
          </a:p>
        </p:txBody>
      </p:sp>
      <p:sp>
        <p:nvSpPr>
          <p:cNvPr id="6" name="Rectangle 6">
            <a:extLst/>
          </p:cNvPr>
          <p:cNvSpPr>
            <a:spLocks noGrp="1" noChangeArrowheads="1"/>
          </p:cNvSpPr>
          <p:nvPr>
            <p:ph type="sldNum" sz="quarter" idx="12"/>
          </p:nvPr>
        </p:nvSpPr>
        <p:spPr/>
        <p:txBody>
          <a:bodyPr/>
          <a:lstStyle>
            <a:lvl1pPr>
              <a:defRPr smtClean="0"/>
            </a:lvl1pPr>
          </a:lstStyle>
          <a:p>
            <a:pPr>
              <a:defRPr/>
            </a:pPr>
            <a:fld id="{D4314A1B-547D-4069-8D44-F5EE22DBB4B0}" type="slidenum">
              <a:rPr lang="sv-SE" altLang="en-US"/>
              <a:pPr>
                <a:defRPr/>
              </a:pPr>
              <a:t>‹N°›</a:t>
            </a:fld>
            <a:endParaRPr lang="sv-SE" altLang="en-US"/>
          </a:p>
        </p:txBody>
      </p:sp>
    </p:spTree>
    <p:extLst>
      <p:ext uri="{BB962C8B-B14F-4D97-AF65-F5344CB8AC3E}">
        <p14:creationId xmlns:p14="http://schemas.microsoft.com/office/powerpoint/2010/main" val="52432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369050" y="1054100"/>
            <a:ext cx="1943100" cy="51816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539750" y="1054100"/>
            <a:ext cx="5676900" cy="51816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a:extLst/>
          </p:cNvPr>
          <p:cNvSpPr>
            <a:spLocks noGrp="1" noChangeArrowheads="1"/>
          </p:cNvSpPr>
          <p:nvPr>
            <p:ph type="dt" sz="half" idx="10"/>
          </p:nvPr>
        </p:nvSpPr>
        <p:spPr/>
        <p:txBody>
          <a:bodyPr/>
          <a:lstStyle>
            <a:lvl1pPr>
              <a:defRPr smtClean="0">
                <a:latin typeface="Arial" panose="020B0604020202020204" pitchFamily="34" charset="0"/>
                <a:ea typeface="MS PGothic" panose="020B0600070205080204" pitchFamily="34" charset="-128"/>
              </a:defRPr>
            </a:lvl1pPr>
          </a:lstStyle>
          <a:p>
            <a:pPr>
              <a:defRPr/>
            </a:pPr>
            <a:fld id="{47E9B994-C2C4-43BC-89C0-0FB367871765}" type="datetime1">
              <a:rPr lang="sv-SE" altLang="en-US"/>
              <a:pPr>
                <a:defRPr/>
              </a:pPr>
              <a:t>2019-09-30</a:t>
            </a:fld>
            <a:endParaRPr lang="sv-SE" altLang="en-US"/>
          </a:p>
        </p:txBody>
      </p:sp>
      <p:sp>
        <p:nvSpPr>
          <p:cNvPr id="5" name="Rectangle 5">
            <a:extLst/>
          </p:cNvPr>
          <p:cNvSpPr>
            <a:spLocks noGrp="1" noChangeArrowheads="1"/>
          </p:cNvSpPr>
          <p:nvPr>
            <p:ph type="ftr" sz="quarter" idx="11"/>
          </p:nvPr>
        </p:nvSpPr>
        <p:spPr/>
        <p:txBody>
          <a:bodyPr/>
          <a:lstStyle>
            <a:lvl1pPr>
              <a:defRPr/>
            </a:lvl1pPr>
          </a:lstStyle>
          <a:p>
            <a:pPr>
              <a:defRPr/>
            </a:pPr>
            <a:r>
              <a:rPr lang="sv-SE"/>
              <a:t>Namn Efternamn</a:t>
            </a:r>
          </a:p>
        </p:txBody>
      </p:sp>
      <p:sp>
        <p:nvSpPr>
          <p:cNvPr id="6" name="Rectangle 6">
            <a:extLst/>
          </p:cNvPr>
          <p:cNvSpPr>
            <a:spLocks noGrp="1" noChangeArrowheads="1"/>
          </p:cNvSpPr>
          <p:nvPr>
            <p:ph type="sldNum" sz="quarter" idx="12"/>
          </p:nvPr>
        </p:nvSpPr>
        <p:spPr/>
        <p:txBody>
          <a:bodyPr/>
          <a:lstStyle>
            <a:lvl1pPr>
              <a:defRPr smtClean="0"/>
            </a:lvl1pPr>
          </a:lstStyle>
          <a:p>
            <a:pPr>
              <a:defRPr/>
            </a:pPr>
            <a:fld id="{F055873A-9C7D-41F9-A2BD-883FD2432171}" type="slidenum">
              <a:rPr lang="sv-SE" altLang="en-US"/>
              <a:pPr>
                <a:defRPr/>
              </a:pPr>
              <a:t>‹N°›</a:t>
            </a:fld>
            <a:endParaRPr lang="sv-SE" altLang="en-US"/>
          </a:p>
        </p:txBody>
      </p:sp>
    </p:spTree>
    <p:extLst>
      <p:ext uri="{BB962C8B-B14F-4D97-AF65-F5344CB8AC3E}">
        <p14:creationId xmlns:p14="http://schemas.microsoft.com/office/powerpoint/2010/main" val="280695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a:extLst/>
          </p:cNvPr>
          <p:cNvSpPr>
            <a:spLocks noGrp="1" noChangeArrowheads="1"/>
          </p:cNvSpPr>
          <p:nvPr>
            <p:ph type="dt" sz="half" idx="10"/>
          </p:nvPr>
        </p:nvSpPr>
        <p:spPr/>
        <p:txBody>
          <a:bodyPr/>
          <a:lstStyle>
            <a:lvl1pPr>
              <a:defRPr smtClean="0">
                <a:latin typeface="Arial" panose="020B0604020202020204" pitchFamily="34" charset="0"/>
                <a:ea typeface="MS PGothic" panose="020B0600070205080204" pitchFamily="34" charset="-128"/>
              </a:defRPr>
            </a:lvl1pPr>
          </a:lstStyle>
          <a:p>
            <a:pPr>
              <a:defRPr/>
            </a:pPr>
            <a:fld id="{79884B1A-489A-4761-94EE-6A8F989DFF2C}" type="datetime1">
              <a:rPr lang="sv-SE" altLang="en-US"/>
              <a:pPr>
                <a:defRPr/>
              </a:pPr>
              <a:t>2019-09-30</a:t>
            </a:fld>
            <a:endParaRPr lang="sv-SE" altLang="en-US"/>
          </a:p>
        </p:txBody>
      </p:sp>
      <p:sp>
        <p:nvSpPr>
          <p:cNvPr id="5" name="Rectangle 5">
            <a:extLst/>
          </p:cNvPr>
          <p:cNvSpPr>
            <a:spLocks noGrp="1" noChangeArrowheads="1"/>
          </p:cNvSpPr>
          <p:nvPr>
            <p:ph type="ftr" sz="quarter" idx="11"/>
          </p:nvPr>
        </p:nvSpPr>
        <p:spPr/>
        <p:txBody>
          <a:bodyPr/>
          <a:lstStyle>
            <a:lvl1pPr>
              <a:defRPr/>
            </a:lvl1pPr>
          </a:lstStyle>
          <a:p>
            <a:pPr>
              <a:defRPr/>
            </a:pPr>
            <a:r>
              <a:rPr lang="sv-SE"/>
              <a:t>Namn Efternamn</a:t>
            </a:r>
          </a:p>
        </p:txBody>
      </p:sp>
      <p:sp>
        <p:nvSpPr>
          <p:cNvPr id="6" name="Rectangle 6">
            <a:extLst/>
          </p:cNvPr>
          <p:cNvSpPr>
            <a:spLocks noGrp="1" noChangeArrowheads="1"/>
          </p:cNvSpPr>
          <p:nvPr>
            <p:ph type="sldNum" sz="quarter" idx="12"/>
          </p:nvPr>
        </p:nvSpPr>
        <p:spPr/>
        <p:txBody>
          <a:bodyPr/>
          <a:lstStyle>
            <a:lvl1pPr>
              <a:defRPr smtClean="0"/>
            </a:lvl1pPr>
          </a:lstStyle>
          <a:p>
            <a:pPr>
              <a:defRPr/>
            </a:pPr>
            <a:fld id="{C22372D8-CBAA-459F-878A-BEAFF7D0C473}" type="slidenum">
              <a:rPr lang="sv-SE" altLang="en-US"/>
              <a:pPr>
                <a:defRPr/>
              </a:pPr>
              <a:t>‹N°›</a:t>
            </a:fld>
            <a:endParaRPr lang="sv-SE" altLang="en-US"/>
          </a:p>
        </p:txBody>
      </p:sp>
    </p:spTree>
    <p:extLst>
      <p:ext uri="{BB962C8B-B14F-4D97-AF65-F5344CB8AC3E}">
        <p14:creationId xmlns:p14="http://schemas.microsoft.com/office/powerpoint/2010/main" val="293011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Rectangle 4">
            <a:extLst/>
          </p:cNvPr>
          <p:cNvSpPr>
            <a:spLocks noGrp="1" noChangeArrowheads="1"/>
          </p:cNvSpPr>
          <p:nvPr>
            <p:ph type="dt" sz="half" idx="10"/>
          </p:nvPr>
        </p:nvSpPr>
        <p:spPr/>
        <p:txBody>
          <a:bodyPr/>
          <a:lstStyle>
            <a:lvl1pPr>
              <a:defRPr smtClean="0">
                <a:latin typeface="Arial" panose="020B0604020202020204" pitchFamily="34" charset="0"/>
                <a:ea typeface="MS PGothic" panose="020B0600070205080204" pitchFamily="34" charset="-128"/>
              </a:defRPr>
            </a:lvl1pPr>
          </a:lstStyle>
          <a:p>
            <a:pPr>
              <a:defRPr/>
            </a:pPr>
            <a:fld id="{8663337C-8ECC-46A1-99F1-A9472EFEFEB7}" type="datetime1">
              <a:rPr lang="sv-SE" altLang="en-US"/>
              <a:pPr>
                <a:defRPr/>
              </a:pPr>
              <a:t>2019-09-30</a:t>
            </a:fld>
            <a:endParaRPr lang="sv-SE" altLang="en-US"/>
          </a:p>
        </p:txBody>
      </p:sp>
      <p:sp>
        <p:nvSpPr>
          <p:cNvPr id="5" name="Rectangle 5">
            <a:extLst/>
          </p:cNvPr>
          <p:cNvSpPr>
            <a:spLocks noGrp="1" noChangeArrowheads="1"/>
          </p:cNvSpPr>
          <p:nvPr>
            <p:ph type="ftr" sz="quarter" idx="11"/>
          </p:nvPr>
        </p:nvSpPr>
        <p:spPr/>
        <p:txBody>
          <a:bodyPr/>
          <a:lstStyle>
            <a:lvl1pPr>
              <a:defRPr/>
            </a:lvl1pPr>
          </a:lstStyle>
          <a:p>
            <a:pPr>
              <a:defRPr/>
            </a:pPr>
            <a:r>
              <a:rPr lang="sv-SE"/>
              <a:t>Namn Efternamn</a:t>
            </a:r>
          </a:p>
        </p:txBody>
      </p:sp>
      <p:sp>
        <p:nvSpPr>
          <p:cNvPr id="6" name="Rectangle 6">
            <a:extLst/>
          </p:cNvPr>
          <p:cNvSpPr>
            <a:spLocks noGrp="1" noChangeArrowheads="1"/>
          </p:cNvSpPr>
          <p:nvPr>
            <p:ph type="sldNum" sz="quarter" idx="12"/>
          </p:nvPr>
        </p:nvSpPr>
        <p:spPr/>
        <p:txBody>
          <a:bodyPr/>
          <a:lstStyle>
            <a:lvl1pPr>
              <a:defRPr smtClean="0"/>
            </a:lvl1pPr>
          </a:lstStyle>
          <a:p>
            <a:pPr>
              <a:defRPr/>
            </a:pPr>
            <a:fld id="{A3A7CCB5-7D48-4EDD-9B13-447F92723381}" type="slidenum">
              <a:rPr lang="sv-SE" altLang="en-US"/>
              <a:pPr>
                <a:defRPr/>
              </a:pPr>
              <a:t>‹N°›</a:t>
            </a:fld>
            <a:endParaRPr lang="sv-SE" altLang="en-US"/>
          </a:p>
        </p:txBody>
      </p:sp>
    </p:spTree>
    <p:extLst>
      <p:ext uri="{BB962C8B-B14F-4D97-AF65-F5344CB8AC3E}">
        <p14:creationId xmlns:p14="http://schemas.microsoft.com/office/powerpoint/2010/main" val="306919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539750" y="21209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502150" y="21209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Date Placeholder 4">
            <a:extLst/>
          </p:cNvPr>
          <p:cNvSpPr>
            <a:spLocks noGrp="1" noChangeArrowheads="1"/>
          </p:cNvSpPr>
          <p:nvPr>
            <p:ph type="dt" sz="half" idx="10"/>
          </p:nvPr>
        </p:nvSpPr>
        <p:spPr/>
        <p:txBody>
          <a:bodyPr/>
          <a:lstStyle>
            <a:lvl1pPr>
              <a:defRPr smtClean="0">
                <a:latin typeface="Arial" panose="020B0604020202020204" pitchFamily="34" charset="0"/>
                <a:ea typeface="MS PGothic" panose="020B0600070205080204" pitchFamily="34" charset="-128"/>
              </a:defRPr>
            </a:lvl1pPr>
          </a:lstStyle>
          <a:p>
            <a:pPr>
              <a:defRPr/>
            </a:pPr>
            <a:fld id="{5367D7F9-B438-4A82-B7A7-6A02E724F45A}" type="datetime1">
              <a:rPr lang="sv-SE" altLang="en-US"/>
              <a:pPr>
                <a:defRPr/>
              </a:pPr>
              <a:t>2019-09-30</a:t>
            </a:fld>
            <a:endParaRPr lang="sv-SE" altLang="en-US"/>
          </a:p>
        </p:txBody>
      </p:sp>
      <p:sp>
        <p:nvSpPr>
          <p:cNvPr id="6" name="Footer Placeholder 5">
            <a:extLst/>
          </p:cNvPr>
          <p:cNvSpPr>
            <a:spLocks noGrp="1" noChangeArrowheads="1"/>
          </p:cNvSpPr>
          <p:nvPr>
            <p:ph type="ftr" sz="quarter" idx="11"/>
          </p:nvPr>
        </p:nvSpPr>
        <p:spPr/>
        <p:txBody>
          <a:bodyPr/>
          <a:lstStyle>
            <a:lvl1pPr>
              <a:defRPr/>
            </a:lvl1pPr>
          </a:lstStyle>
          <a:p>
            <a:pPr>
              <a:defRPr/>
            </a:pPr>
            <a:r>
              <a:rPr lang="sv-SE"/>
              <a:t>Namn Efternamn</a:t>
            </a:r>
          </a:p>
        </p:txBody>
      </p:sp>
      <p:sp>
        <p:nvSpPr>
          <p:cNvPr id="7" name="Slide Number Placeholder 6">
            <a:extLst/>
          </p:cNvPr>
          <p:cNvSpPr>
            <a:spLocks noGrp="1" noChangeArrowheads="1"/>
          </p:cNvSpPr>
          <p:nvPr>
            <p:ph type="sldNum" sz="quarter" idx="12"/>
          </p:nvPr>
        </p:nvSpPr>
        <p:spPr/>
        <p:txBody>
          <a:bodyPr/>
          <a:lstStyle>
            <a:lvl1pPr>
              <a:defRPr smtClean="0"/>
            </a:lvl1pPr>
          </a:lstStyle>
          <a:p>
            <a:pPr>
              <a:defRPr/>
            </a:pPr>
            <a:fld id="{EBA05CCA-1FF0-4312-BCBB-DC939FC036F6}" type="slidenum">
              <a:rPr lang="sv-SE" altLang="en-US"/>
              <a:pPr>
                <a:defRPr/>
              </a:pPr>
              <a:t>‹N°›</a:t>
            </a:fld>
            <a:endParaRPr lang="sv-SE" altLang="en-US"/>
          </a:p>
        </p:txBody>
      </p:sp>
    </p:spTree>
    <p:extLst>
      <p:ext uri="{BB962C8B-B14F-4D97-AF65-F5344CB8AC3E}">
        <p14:creationId xmlns:p14="http://schemas.microsoft.com/office/powerpoint/2010/main" val="3654760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4">
            <a:extLst/>
          </p:cNvPr>
          <p:cNvSpPr>
            <a:spLocks noGrp="1" noChangeArrowheads="1"/>
          </p:cNvSpPr>
          <p:nvPr>
            <p:ph type="dt" sz="half" idx="10"/>
          </p:nvPr>
        </p:nvSpPr>
        <p:spPr/>
        <p:txBody>
          <a:bodyPr/>
          <a:lstStyle>
            <a:lvl1pPr>
              <a:defRPr smtClean="0">
                <a:latin typeface="Arial" panose="020B0604020202020204" pitchFamily="34" charset="0"/>
                <a:ea typeface="MS PGothic" panose="020B0600070205080204" pitchFamily="34" charset="-128"/>
              </a:defRPr>
            </a:lvl1pPr>
          </a:lstStyle>
          <a:p>
            <a:pPr>
              <a:defRPr/>
            </a:pPr>
            <a:fld id="{E9842052-036F-4486-969B-9CAF8E032EB3}" type="datetime1">
              <a:rPr lang="sv-SE" altLang="en-US"/>
              <a:pPr>
                <a:defRPr/>
              </a:pPr>
              <a:t>2019-09-30</a:t>
            </a:fld>
            <a:endParaRPr lang="sv-SE" altLang="en-US"/>
          </a:p>
        </p:txBody>
      </p:sp>
      <p:sp>
        <p:nvSpPr>
          <p:cNvPr id="8" name="Rectangle 5">
            <a:extLst/>
          </p:cNvPr>
          <p:cNvSpPr>
            <a:spLocks noGrp="1" noChangeArrowheads="1"/>
          </p:cNvSpPr>
          <p:nvPr>
            <p:ph type="ftr" sz="quarter" idx="11"/>
          </p:nvPr>
        </p:nvSpPr>
        <p:spPr/>
        <p:txBody>
          <a:bodyPr/>
          <a:lstStyle>
            <a:lvl1pPr>
              <a:defRPr/>
            </a:lvl1pPr>
          </a:lstStyle>
          <a:p>
            <a:pPr>
              <a:defRPr/>
            </a:pPr>
            <a:r>
              <a:rPr lang="sv-SE"/>
              <a:t>Namn Efternamn</a:t>
            </a:r>
          </a:p>
        </p:txBody>
      </p:sp>
      <p:sp>
        <p:nvSpPr>
          <p:cNvPr id="9" name="Rectangle 6">
            <a:extLst/>
          </p:cNvPr>
          <p:cNvSpPr>
            <a:spLocks noGrp="1" noChangeArrowheads="1"/>
          </p:cNvSpPr>
          <p:nvPr>
            <p:ph type="sldNum" sz="quarter" idx="12"/>
          </p:nvPr>
        </p:nvSpPr>
        <p:spPr/>
        <p:txBody>
          <a:bodyPr/>
          <a:lstStyle>
            <a:lvl1pPr>
              <a:defRPr smtClean="0"/>
            </a:lvl1pPr>
          </a:lstStyle>
          <a:p>
            <a:pPr>
              <a:defRPr/>
            </a:pPr>
            <a:fld id="{B14CDC32-DFF6-4B82-849E-441C14BABD72}" type="slidenum">
              <a:rPr lang="sv-SE" altLang="en-US"/>
              <a:pPr>
                <a:defRPr/>
              </a:pPr>
              <a:t>‹N°›</a:t>
            </a:fld>
            <a:endParaRPr lang="sv-SE" altLang="en-US"/>
          </a:p>
        </p:txBody>
      </p:sp>
    </p:spTree>
    <p:extLst>
      <p:ext uri="{BB962C8B-B14F-4D97-AF65-F5344CB8AC3E}">
        <p14:creationId xmlns:p14="http://schemas.microsoft.com/office/powerpoint/2010/main" val="1775651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Rectangle 4">
            <a:extLst/>
          </p:cNvPr>
          <p:cNvSpPr>
            <a:spLocks noGrp="1" noChangeArrowheads="1"/>
          </p:cNvSpPr>
          <p:nvPr>
            <p:ph type="dt" sz="half" idx="10"/>
          </p:nvPr>
        </p:nvSpPr>
        <p:spPr/>
        <p:txBody>
          <a:bodyPr/>
          <a:lstStyle>
            <a:lvl1pPr>
              <a:defRPr smtClean="0">
                <a:latin typeface="Arial" panose="020B0604020202020204" pitchFamily="34" charset="0"/>
                <a:ea typeface="MS PGothic" panose="020B0600070205080204" pitchFamily="34" charset="-128"/>
              </a:defRPr>
            </a:lvl1pPr>
          </a:lstStyle>
          <a:p>
            <a:pPr>
              <a:defRPr/>
            </a:pPr>
            <a:fld id="{17237A01-8F1B-45B1-B849-BFB7A15ACF5C}" type="datetime1">
              <a:rPr lang="sv-SE" altLang="en-US"/>
              <a:pPr>
                <a:defRPr/>
              </a:pPr>
              <a:t>2019-09-30</a:t>
            </a:fld>
            <a:endParaRPr lang="sv-SE" altLang="en-US"/>
          </a:p>
        </p:txBody>
      </p:sp>
      <p:sp>
        <p:nvSpPr>
          <p:cNvPr id="4" name="Rectangle 5">
            <a:extLst/>
          </p:cNvPr>
          <p:cNvSpPr>
            <a:spLocks noGrp="1" noChangeArrowheads="1"/>
          </p:cNvSpPr>
          <p:nvPr>
            <p:ph type="ftr" sz="quarter" idx="11"/>
          </p:nvPr>
        </p:nvSpPr>
        <p:spPr/>
        <p:txBody>
          <a:bodyPr/>
          <a:lstStyle>
            <a:lvl1pPr>
              <a:defRPr/>
            </a:lvl1pPr>
          </a:lstStyle>
          <a:p>
            <a:pPr>
              <a:defRPr/>
            </a:pPr>
            <a:r>
              <a:rPr lang="sv-SE"/>
              <a:t>Namn Efternamn</a:t>
            </a:r>
          </a:p>
        </p:txBody>
      </p:sp>
      <p:sp>
        <p:nvSpPr>
          <p:cNvPr id="5" name="Rectangle 6">
            <a:extLst/>
          </p:cNvPr>
          <p:cNvSpPr>
            <a:spLocks noGrp="1" noChangeArrowheads="1"/>
          </p:cNvSpPr>
          <p:nvPr>
            <p:ph type="sldNum" sz="quarter" idx="12"/>
          </p:nvPr>
        </p:nvSpPr>
        <p:spPr/>
        <p:txBody>
          <a:bodyPr/>
          <a:lstStyle>
            <a:lvl1pPr>
              <a:defRPr smtClean="0"/>
            </a:lvl1pPr>
          </a:lstStyle>
          <a:p>
            <a:pPr>
              <a:defRPr/>
            </a:pPr>
            <a:fld id="{17D296E2-076C-4448-B924-637176530CC2}" type="slidenum">
              <a:rPr lang="sv-SE" altLang="en-US"/>
              <a:pPr>
                <a:defRPr/>
              </a:pPr>
              <a:t>‹N°›</a:t>
            </a:fld>
            <a:endParaRPr lang="sv-SE" altLang="en-US"/>
          </a:p>
        </p:txBody>
      </p:sp>
    </p:spTree>
    <p:extLst>
      <p:ext uri="{BB962C8B-B14F-4D97-AF65-F5344CB8AC3E}">
        <p14:creationId xmlns:p14="http://schemas.microsoft.com/office/powerpoint/2010/main" val="1673059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p:cNvPr>
          <p:cNvSpPr>
            <a:spLocks noGrp="1" noChangeArrowheads="1"/>
          </p:cNvSpPr>
          <p:nvPr>
            <p:ph type="dt" sz="half" idx="10"/>
          </p:nvPr>
        </p:nvSpPr>
        <p:spPr/>
        <p:txBody>
          <a:bodyPr/>
          <a:lstStyle>
            <a:lvl1pPr>
              <a:defRPr smtClean="0">
                <a:latin typeface="Arial" panose="020B0604020202020204" pitchFamily="34" charset="0"/>
                <a:ea typeface="MS PGothic" panose="020B0600070205080204" pitchFamily="34" charset="-128"/>
              </a:defRPr>
            </a:lvl1pPr>
          </a:lstStyle>
          <a:p>
            <a:pPr>
              <a:defRPr/>
            </a:pPr>
            <a:fld id="{C454F091-809D-4A7A-9C80-ECF85D94EEC4}" type="datetime1">
              <a:rPr lang="sv-SE" altLang="en-US"/>
              <a:pPr>
                <a:defRPr/>
              </a:pPr>
              <a:t>2019-09-30</a:t>
            </a:fld>
            <a:endParaRPr lang="sv-SE" altLang="en-US"/>
          </a:p>
        </p:txBody>
      </p:sp>
      <p:sp>
        <p:nvSpPr>
          <p:cNvPr id="3" name="Rectangle 5">
            <a:extLst/>
          </p:cNvPr>
          <p:cNvSpPr>
            <a:spLocks noGrp="1" noChangeArrowheads="1"/>
          </p:cNvSpPr>
          <p:nvPr>
            <p:ph type="ftr" sz="quarter" idx="11"/>
          </p:nvPr>
        </p:nvSpPr>
        <p:spPr/>
        <p:txBody>
          <a:bodyPr/>
          <a:lstStyle>
            <a:lvl1pPr>
              <a:defRPr/>
            </a:lvl1pPr>
          </a:lstStyle>
          <a:p>
            <a:pPr>
              <a:defRPr/>
            </a:pPr>
            <a:r>
              <a:rPr lang="sv-SE"/>
              <a:t>Namn Efternamn</a:t>
            </a:r>
          </a:p>
        </p:txBody>
      </p:sp>
      <p:sp>
        <p:nvSpPr>
          <p:cNvPr id="4" name="Rectangle 6">
            <a:extLst/>
          </p:cNvPr>
          <p:cNvSpPr>
            <a:spLocks noGrp="1" noChangeArrowheads="1"/>
          </p:cNvSpPr>
          <p:nvPr>
            <p:ph type="sldNum" sz="quarter" idx="12"/>
          </p:nvPr>
        </p:nvSpPr>
        <p:spPr/>
        <p:txBody>
          <a:bodyPr/>
          <a:lstStyle>
            <a:lvl1pPr>
              <a:defRPr smtClean="0"/>
            </a:lvl1pPr>
          </a:lstStyle>
          <a:p>
            <a:pPr>
              <a:defRPr/>
            </a:pPr>
            <a:fld id="{0F8E0DDB-8BB5-4310-946D-052055AC806F}" type="slidenum">
              <a:rPr lang="sv-SE" altLang="en-US"/>
              <a:pPr>
                <a:defRPr/>
              </a:pPr>
              <a:t>‹N°›</a:t>
            </a:fld>
            <a:endParaRPr lang="sv-SE" altLang="en-US"/>
          </a:p>
        </p:txBody>
      </p:sp>
    </p:spTree>
    <p:extLst>
      <p:ext uri="{BB962C8B-B14F-4D97-AF65-F5344CB8AC3E}">
        <p14:creationId xmlns:p14="http://schemas.microsoft.com/office/powerpoint/2010/main" val="404396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a:extLst/>
          </p:cNvPr>
          <p:cNvSpPr>
            <a:spLocks noGrp="1" noChangeArrowheads="1"/>
          </p:cNvSpPr>
          <p:nvPr>
            <p:ph type="dt" sz="half" idx="10"/>
          </p:nvPr>
        </p:nvSpPr>
        <p:spPr/>
        <p:txBody>
          <a:bodyPr/>
          <a:lstStyle>
            <a:lvl1pPr>
              <a:defRPr smtClean="0">
                <a:latin typeface="Arial" panose="020B0604020202020204" pitchFamily="34" charset="0"/>
                <a:ea typeface="MS PGothic" panose="020B0600070205080204" pitchFamily="34" charset="-128"/>
              </a:defRPr>
            </a:lvl1pPr>
          </a:lstStyle>
          <a:p>
            <a:pPr>
              <a:defRPr/>
            </a:pPr>
            <a:fld id="{26C2F57D-9285-431B-AA06-F0F740F156F2}" type="datetime1">
              <a:rPr lang="sv-SE" altLang="en-US"/>
              <a:pPr>
                <a:defRPr/>
              </a:pPr>
              <a:t>2019-09-30</a:t>
            </a:fld>
            <a:endParaRPr lang="sv-SE" altLang="en-US"/>
          </a:p>
        </p:txBody>
      </p:sp>
      <p:sp>
        <p:nvSpPr>
          <p:cNvPr id="6" name="Footer Placeholder 5">
            <a:extLst/>
          </p:cNvPr>
          <p:cNvSpPr>
            <a:spLocks noGrp="1" noChangeArrowheads="1"/>
          </p:cNvSpPr>
          <p:nvPr>
            <p:ph type="ftr" sz="quarter" idx="11"/>
          </p:nvPr>
        </p:nvSpPr>
        <p:spPr/>
        <p:txBody>
          <a:bodyPr/>
          <a:lstStyle>
            <a:lvl1pPr>
              <a:defRPr/>
            </a:lvl1pPr>
          </a:lstStyle>
          <a:p>
            <a:pPr>
              <a:defRPr/>
            </a:pPr>
            <a:r>
              <a:rPr lang="sv-SE"/>
              <a:t>Namn Efternamn</a:t>
            </a:r>
          </a:p>
        </p:txBody>
      </p:sp>
      <p:sp>
        <p:nvSpPr>
          <p:cNvPr id="7" name="Slide Number Placeholder 6">
            <a:extLst/>
          </p:cNvPr>
          <p:cNvSpPr>
            <a:spLocks noGrp="1" noChangeArrowheads="1"/>
          </p:cNvSpPr>
          <p:nvPr>
            <p:ph type="sldNum" sz="quarter" idx="12"/>
          </p:nvPr>
        </p:nvSpPr>
        <p:spPr/>
        <p:txBody>
          <a:bodyPr/>
          <a:lstStyle>
            <a:lvl1pPr>
              <a:defRPr smtClean="0"/>
            </a:lvl1pPr>
          </a:lstStyle>
          <a:p>
            <a:pPr>
              <a:defRPr/>
            </a:pPr>
            <a:fld id="{AA4DBF49-E18F-4972-923B-8C9C03F20F28}" type="slidenum">
              <a:rPr lang="sv-SE" altLang="en-US"/>
              <a:pPr>
                <a:defRPr/>
              </a:pPr>
              <a:t>‹N°›</a:t>
            </a:fld>
            <a:endParaRPr lang="sv-SE" altLang="en-US"/>
          </a:p>
        </p:txBody>
      </p:sp>
    </p:spTree>
    <p:extLst>
      <p:ext uri="{BB962C8B-B14F-4D97-AF65-F5344CB8AC3E}">
        <p14:creationId xmlns:p14="http://schemas.microsoft.com/office/powerpoint/2010/main" val="1538178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a:extLst/>
          </p:cNvPr>
          <p:cNvSpPr>
            <a:spLocks noGrp="1" noChangeArrowheads="1"/>
          </p:cNvSpPr>
          <p:nvPr>
            <p:ph type="dt" sz="half" idx="10"/>
          </p:nvPr>
        </p:nvSpPr>
        <p:spPr/>
        <p:txBody>
          <a:bodyPr/>
          <a:lstStyle>
            <a:lvl1pPr>
              <a:defRPr smtClean="0">
                <a:latin typeface="Arial" panose="020B0604020202020204" pitchFamily="34" charset="0"/>
                <a:ea typeface="MS PGothic" panose="020B0600070205080204" pitchFamily="34" charset="-128"/>
              </a:defRPr>
            </a:lvl1pPr>
          </a:lstStyle>
          <a:p>
            <a:pPr>
              <a:defRPr/>
            </a:pPr>
            <a:fld id="{E29365FD-C106-4380-A651-6B4790C20D3C}" type="datetime1">
              <a:rPr lang="sv-SE" altLang="en-US"/>
              <a:pPr>
                <a:defRPr/>
              </a:pPr>
              <a:t>2019-09-30</a:t>
            </a:fld>
            <a:endParaRPr lang="sv-SE" altLang="en-US"/>
          </a:p>
        </p:txBody>
      </p:sp>
      <p:sp>
        <p:nvSpPr>
          <p:cNvPr id="6" name="Footer Placeholder 5">
            <a:extLst/>
          </p:cNvPr>
          <p:cNvSpPr>
            <a:spLocks noGrp="1" noChangeArrowheads="1"/>
          </p:cNvSpPr>
          <p:nvPr>
            <p:ph type="ftr" sz="quarter" idx="11"/>
          </p:nvPr>
        </p:nvSpPr>
        <p:spPr/>
        <p:txBody>
          <a:bodyPr/>
          <a:lstStyle>
            <a:lvl1pPr>
              <a:defRPr/>
            </a:lvl1pPr>
          </a:lstStyle>
          <a:p>
            <a:pPr>
              <a:defRPr/>
            </a:pPr>
            <a:r>
              <a:rPr lang="sv-SE"/>
              <a:t>Namn Efternamn</a:t>
            </a:r>
          </a:p>
        </p:txBody>
      </p:sp>
      <p:sp>
        <p:nvSpPr>
          <p:cNvPr id="7" name="Slide Number Placeholder 6">
            <a:extLst/>
          </p:cNvPr>
          <p:cNvSpPr>
            <a:spLocks noGrp="1" noChangeArrowheads="1"/>
          </p:cNvSpPr>
          <p:nvPr>
            <p:ph type="sldNum" sz="quarter" idx="12"/>
          </p:nvPr>
        </p:nvSpPr>
        <p:spPr/>
        <p:txBody>
          <a:bodyPr/>
          <a:lstStyle>
            <a:lvl1pPr>
              <a:defRPr smtClean="0"/>
            </a:lvl1pPr>
          </a:lstStyle>
          <a:p>
            <a:pPr>
              <a:defRPr/>
            </a:pPr>
            <a:fld id="{6AFA36B0-E5B0-4219-9D5C-48B651DA870A}" type="slidenum">
              <a:rPr lang="sv-SE" altLang="en-US"/>
              <a:pPr>
                <a:defRPr/>
              </a:pPr>
              <a:t>‹N°›</a:t>
            </a:fld>
            <a:endParaRPr lang="sv-SE" altLang="en-US"/>
          </a:p>
        </p:txBody>
      </p:sp>
    </p:spTree>
    <p:extLst>
      <p:ext uri="{BB962C8B-B14F-4D97-AF65-F5344CB8AC3E}">
        <p14:creationId xmlns:p14="http://schemas.microsoft.com/office/powerpoint/2010/main" val="2443721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178675" y="182563"/>
            <a:ext cx="17272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539750" y="10541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en-US" smtClean="0"/>
              <a:t>Klicka här för att ändra format</a:t>
            </a:r>
          </a:p>
        </p:txBody>
      </p:sp>
      <p:sp>
        <p:nvSpPr>
          <p:cNvPr id="1028" name="Rectangle 3"/>
          <p:cNvSpPr>
            <a:spLocks noGrp="1" noChangeArrowheads="1"/>
          </p:cNvSpPr>
          <p:nvPr>
            <p:ph type="body" idx="1"/>
          </p:nvPr>
        </p:nvSpPr>
        <p:spPr bwMode="auto">
          <a:xfrm>
            <a:off x="539750" y="21209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en-US" smtClean="0"/>
              <a:t>Klicka här för att ändra format på bakgrundstexten</a:t>
            </a:r>
          </a:p>
          <a:p>
            <a:pPr lvl="1"/>
            <a:r>
              <a:rPr lang="sv-SE" altLang="en-US" smtClean="0"/>
              <a:t>Nivå två</a:t>
            </a:r>
          </a:p>
          <a:p>
            <a:pPr lvl="2"/>
            <a:r>
              <a:rPr lang="sv-SE" altLang="en-US" smtClean="0"/>
              <a:t>Nivå tre</a:t>
            </a:r>
          </a:p>
          <a:p>
            <a:pPr lvl="3"/>
            <a:r>
              <a:rPr lang="sv-SE" altLang="en-US" smtClean="0"/>
              <a:t>Nivå fyra</a:t>
            </a:r>
          </a:p>
          <a:p>
            <a:pPr lvl="4"/>
            <a:r>
              <a:rPr lang="sv-SE" altLang="en-US" smtClean="0"/>
              <a:t>Nivå fem</a:t>
            </a:r>
          </a:p>
        </p:txBody>
      </p:sp>
      <p:sp>
        <p:nvSpPr>
          <p:cNvPr id="2" name="Rectangle 4">
            <a:extLst/>
          </p:cNvPr>
          <p:cNvSpPr>
            <a:spLocks noGrp="1" noChangeArrowheads="1"/>
          </p:cNvSpPr>
          <p:nvPr>
            <p:ph type="dt" sz="half" idx="2"/>
          </p:nvPr>
        </p:nvSpPr>
        <p:spPr bwMode="auto">
          <a:xfrm>
            <a:off x="65532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800">
                <a:solidFill>
                  <a:schemeClr val="bg2"/>
                </a:solidFill>
                <a:latin typeface="Arial" charset="0"/>
                <a:ea typeface="ＭＳ Ｐゴシック" charset="0"/>
                <a:cs typeface="ＭＳ Ｐゴシック" charset="0"/>
              </a:defRPr>
            </a:lvl1pPr>
          </a:lstStyle>
          <a:p>
            <a:pPr>
              <a:defRPr/>
            </a:pPr>
            <a:r>
              <a:rPr lang="sv-SE"/>
              <a:t>Lyon  ESPU 2019</a:t>
            </a:r>
          </a:p>
        </p:txBody>
      </p:sp>
      <p:sp>
        <p:nvSpPr>
          <p:cNvPr id="1029" name="Rectangle 5">
            <a:extLst/>
          </p:cNvPr>
          <p:cNvSpPr>
            <a:spLocks noGrp="1" noChangeArrowheads="1"/>
          </p:cNvSpPr>
          <p:nvPr>
            <p:ph type="ftr" sz="quarter" idx="3"/>
          </p:nvPr>
        </p:nvSpPr>
        <p:spPr bwMode="auto">
          <a:xfrm>
            <a:off x="4572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800">
                <a:solidFill>
                  <a:schemeClr val="bg2"/>
                </a:solidFill>
                <a:latin typeface="Arial" pitchFamily="-109" charset="0"/>
                <a:ea typeface="+mn-ea"/>
                <a:cs typeface="+mn-cs"/>
              </a:defRPr>
            </a:lvl1pPr>
          </a:lstStyle>
          <a:p>
            <a:pPr>
              <a:defRPr/>
            </a:pPr>
            <a:r>
              <a:rPr lang="sv-SE"/>
              <a:t>Fossum, Magdalena</a:t>
            </a:r>
          </a:p>
        </p:txBody>
      </p:sp>
      <p:sp>
        <p:nvSpPr>
          <p:cNvPr id="1030" name="Rectangle 6">
            <a:extLst/>
          </p:cNvPr>
          <p:cNvSpPr>
            <a:spLocks noGrp="1" noChangeArrowheads="1"/>
          </p:cNvSpPr>
          <p:nvPr>
            <p:ph type="sldNum" sz="quarter" idx="4"/>
          </p:nvPr>
        </p:nvSpPr>
        <p:spPr bwMode="auto">
          <a:xfrm>
            <a:off x="8229600" y="6477000"/>
            <a:ext cx="68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smtClean="0">
                <a:solidFill>
                  <a:schemeClr val="bg2"/>
                </a:solidFill>
                <a:latin typeface="Arial" panose="020B0604020202020204" pitchFamily="34" charset="0"/>
              </a:defRPr>
            </a:lvl1pPr>
          </a:lstStyle>
          <a:p>
            <a:pPr>
              <a:defRPr/>
            </a:pPr>
            <a:fld id="{54F7EFBD-EFED-4913-90C1-6335B4CA42A9}" type="slidenum">
              <a:rPr lang="sv-SE" altLang="en-US"/>
              <a:pPr>
                <a:defRPr/>
              </a:pPr>
              <a:t>‹N°›</a:t>
            </a:fld>
            <a:endParaRPr lang="sv-SE" altLang="en-US"/>
          </a:p>
        </p:txBody>
      </p:sp>
      <p:sp>
        <p:nvSpPr>
          <p:cNvPr id="1032" name="Line 7"/>
          <p:cNvSpPr>
            <a:spLocks noChangeShapeType="1"/>
          </p:cNvSpPr>
          <p:nvPr/>
        </p:nvSpPr>
        <p:spPr bwMode="auto">
          <a:xfrm>
            <a:off x="533400" y="6400800"/>
            <a:ext cx="8305800" cy="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103" r:id="rId1"/>
    <p:sldLayoutId id="2147485104" r:id="rId2"/>
    <p:sldLayoutId id="2147485105" r:id="rId3"/>
    <p:sldLayoutId id="2147485106" r:id="rId4"/>
    <p:sldLayoutId id="2147485107" r:id="rId5"/>
    <p:sldLayoutId id="2147485108" r:id="rId6"/>
    <p:sldLayoutId id="2147485109" r:id="rId7"/>
    <p:sldLayoutId id="2147485110" r:id="rId8"/>
    <p:sldLayoutId id="2147485111" r:id="rId9"/>
    <p:sldLayoutId id="2147485112" r:id="rId10"/>
    <p:sldLayoutId id="2147485113" r:id="rId11"/>
  </p:sldLayoutIdLst>
  <p:hf hdr="0"/>
  <p:txStyles>
    <p:titleStyle>
      <a:lvl1pPr algn="l" rtl="0" eaLnBrk="0" fontAlgn="base" hangingPunct="0">
        <a:spcBef>
          <a:spcPct val="0"/>
        </a:spcBef>
        <a:spcAft>
          <a:spcPct val="0"/>
        </a:spcAft>
        <a:defRPr sz="2800" b="1">
          <a:solidFill>
            <a:schemeClr val="accent1"/>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2800" b="1">
          <a:solidFill>
            <a:schemeClr val="accent1"/>
          </a:solidFill>
          <a:latin typeface="Arial" pitchFamily="-111" charset="0"/>
          <a:ea typeface="MS PGothic" panose="020B0600070205080204" pitchFamily="34" charset="-128"/>
          <a:cs typeface="MS PGothic" charset="0"/>
        </a:defRPr>
      </a:lvl2pPr>
      <a:lvl3pPr algn="l" rtl="0" eaLnBrk="0" fontAlgn="base" hangingPunct="0">
        <a:spcBef>
          <a:spcPct val="0"/>
        </a:spcBef>
        <a:spcAft>
          <a:spcPct val="0"/>
        </a:spcAft>
        <a:defRPr sz="2800" b="1">
          <a:solidFill>
            <a:schemeClr val="accent1"/>
          </a:solidFill>
          <a:latin typeface="Arial" pitchFamily="-111" charset="0"/>
          <a:ea typeface="MS PGothic" panose="020B0600070205080204" pitchFamily="34" charset="-128"/>
          <a:cs typeface="MS PGothic" charset="0"/>
        </a:defRPr>
      </a:lvl3pPr>
      <a:lvl4pPr algn="l" rtl="0" eaLnBrk="0" fontAlgn="base" hangingPunct="0">
        <a:spcBef>
          <a:spcPct val="0"/>
        </a:spcBef>
        <a:spcAft>
          <a:spcPct val="0"/>
        </a:spcAft>
        <a:defRPr sz="2800" b="1">
          <a:solidFill>
            <a:schemeClr val="accent1"/>
          </a:solidFill>
          <a:latin typeface="Arial" pitchFamily="-111" charset="0"/>
          <a:ea typeface="MS PGothic" panose="020B0600070205080204" pitchFamily="34" charset="-128"/>
          <a:cs typeface="MS PGothic" charset="0"/>
        </a:defRPr>
      </a:lvl4pPr>
      <a:lvl5pPr algn="l" rtl="0" eaLnBrk="0" fontAlgn="base" hangingPunct="0">
        <a:spcBef>
          <a:spcPct val="0"/>
        </a:spcBef>
        <a:spcAft>
          <a:spcPct val="0"/>
        </a:spcAft>
        <a:defRPr sz="2800" b="1">
          <a:solidFill>
            <a:schemeClr val="accent1"/>
          </a:solidFill>
          <a:latin typeface="Arial" pitchFamily="-111" charset="0"/>
          <a:ea typeface="MS PGothic" panose="020B0600070205080204" pitchFamily="34" charset="-128"/>
          <a:cs typeface="MS PGothic" charset="0"/>
        </a:defRPr>
      </a:lvl5pPr>
      <a:lvl6pPr marL="457200" algn="l" rtl="0" fontAlgn="base">
        <a:spcBef>
          <a:spcPct val="0"/>
        </a:spcBef>
        <a:spcAft>
          <a:spcPct val="0"/>
        </a:spcAft>
        <a:defRPr sz="2800" b="1">
          <a:solidFill>
            <a:schemeClr val="accent1"/>
          </a:solidFill>
          <a:latin typeface="Arial" pitchFamily="-111" charset="0"/>
        </a:defRPr>
      </a:lvl6pPr>
      <a:lvl7pPr marL="914400" algn="l" rtl="0" fontAlgn="base">
        <a:spcBef>
          <a:spcPct val="0"/>
        </a:spcBef>
        <a:spcAft>
          <a:spcPct val="0"/>
        </a:spcAft>
        <a:defRPr sz="2800" b="1">
          <a:solidFill>
            <a:schemeClr val="accent1"/>
          </a:solidFill>
          <a:latin typeface="Arial" pitchFamily="-111" charset="0"/>
        </a:defRPr>
      </a:lvl7pPr>
      <a:lvl8pPr marL="1371600" algn="l" rtl="0" fontAlgn="base">
        <a:spcBef>
          <a:spcPct val="0"/>
        </a:spcBef>
        <a:spcAft>
          <a:spcPct val="0"/>
        </a:spcAft>
        <a:defRPr sz="2800" b="1">
          <a:solidFill>
            <a:schemeClr val="accent1"/>
          </a:solidFill>
          <a:latin typeface="Arial" pitchFamily="-111" charset="0"/>
        </a:defRPr>
      </a:lvl8pPr>
      <a:lvl9pPr marL="1828800" algn="l" rtl="0" fontAlgn="base">
        <a:spcBef>
          <a:spcPct val="0"/>
        </a:spcBef>
        <a:spcAft>
          <a:spcPct val="0"/>
        </a:spcAft>
        <a:defRPr sz="2800" b="1">
          <a:solidFill>
            <a:schemeClr val="accent1"/>
          </a:solidFill>
          <a:latin typeface="Arial" pitchFamily="-111" charset="0"/>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Font typeface="Wingdings" panose="05000000000000000000" pitchFamily="2" charset="2"/>
        <a:buChar char="à"/>
        <a:defRPr>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
        <a:defRPr sz="1600">
          <a:solidFill>
            <a:schemeClr val="accent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Font typeface="Wingdings" panose="05000000000000000000" pitchFamily="2" charset="2"/>
        <a:buChar char="à"/>
        <a:defRPr sz="1400">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mn-lt"/>
          <a:ea typeface="MS PGothic" panose="020B0600070205080204" pitchFamily="34" charset="-128"/>
          <a:cs typeface="MS PGothic" charset="0"/>
        </a:defRPr>
      </a:lvl5pPr>
      <a:lvl6pPr marL="2514600" indent="-228600" algn="l" rtl="0" fontAlgn="base">
        <a:spcBef>
          <a:spcPct val="20000"/>
        </a:spcBef>
        <a:spcAft>
          <a:spcPct val="0"/>
        </a:spcAft>
        <a:buClr>
          <a:schemeClr val="accent1"/>
        </a:buClr>
        <a:buFont typeface="Wingdings" pitchFamily="-111" charset="2"/>
        <a:defRPr sz="2000">
          <a:solidFill>
            <a:schemeClr val="tx1"/>
          </a:solidFill>
          <a:latin typeface="+mn-lt"/>
          <a:ea typeface="ＭＳ Ｐゴシック" pitchFamily="-111" charset="-128"/>
        </a:defRPr>
      </a:lvl6pPr>
      <a:lvl7pPr marL="2971800" indent="-228600" algn="l" rtl="0" fontAlgn="base">
        <a:spcBef>
          <a:spcPct val="20000"/>
        </a:spcBef>
        <a:spcAft>
          <a:spcPct val="0"/>
        </a:spcAft>
        <a:buClr>
          <a:schemeClr val="accent1"/>
        </a:buClr>
        <a:buFont typeface="Wingdings" pitchFamily="-111" charset="2"/>
        <a:defRPr sz="2000">
          <a:solidFill>
            <a:schemeClr val="tx1"/>
          </a:solidFill>
          <a:latin typeface="+mn-lt"/>
          <a:ea typeface="ＭＳ Ｐゴシック" pitchFamily="-111" charset="-128"/>
        </a:defRPr>
      </a:lvl7pPr>
      <a:lvl8pPr marL="3429000" indent="-228600" algn="l" rtl="0" fontAlgn="base">
        <a:spcBef>
          <a:spcPct val="20000"/>
        </a:spcBef>
        <a:spcAft>
          <a:spcPct val="0"/>
        </a:spcAft>
        <a:buClr>
          <a:schemeClr val="accent1"/>
        </a:buClr>
        <a:buFont typeface="Wingdings" pitchFamily="-111" charset="2"/>
        <a:defRPr sz="2000">
          <a:solidFill>
            <a:schemeClr val="tx1"/>
          </a:solidFill>
          <a:latin typeface="+mn-lt"/>
          <a:ea typeface="ＭＳ Ｐゴシック" pitchFamily="-111" charset="-128"/>
        </a:defRPr>
      </a:lvl8pPr>
      <a:lvl9pPr marL="3886200" indent="-228600" algn="l" rtl="0" fontAlgn="base">
        <a:spcBef>
          <a:spcPct val="20000"/>
        </a:spcBef>
        <a:spcAft>
          <a:spcPct val="0"/>
        </a:spcAft>
        <a:buClr>
          <a:schemeClr val="accent1"/>
        </a:buClr>
        <a:buFont typeface="Wingdings" pitchFamily="-111" charset="2"/>
        <a:defRPr sz="2000">
          <a:solidFill>
            <a:schemeClr val="tx1"/>
          </a:solidFill>
          <a:latin typeface="+mn-lt"/>
          <a:ea typeface="ＭＳ Ｐゴシック" pitchFamily="-111" charset="-128"/>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noChangeArrowheads="1"/>
          </p:cNvSpPr>
          <p:nvPr>
            <p:ph type="title"/>
          </p:nvPr>
        </p:nvSpPr>
        <p:spPr>
          <a:xfrm>
            <a:off x="539750" y="1125538"/>
            <a:ext cx="7772400" cy="1143000"/>
          </a:xfrm>
        </p:spPr>
        <p:txBody>
          <a:bodyPr/>
          <a:lstStyle/>
          <a:p>
            <a:r>
              <a:rPr lang="en-US" altLang="en-US" smtClean="0"/>
              <a:t>SURGICAL INTERVENTION OF RETRACTILE TESTICLES INCREASE VOLUME AND SPERM FUNCTION</a:t>
            </a:r>
            <a:br>
              <a:rPr lang="en-US" altLang="en-US" smtClean="0"/>
            </a:br>
            <a:r>
              <a:rPr lang="en-US" altLang="en-US" sz="1600" b="0" smtClean="0"/>
              <a:t>Fossum, Magdalena</a:t>
            </a:r>
            <a:br>
              <a:rPr lang="en-US" altLang="en-US" sz="1600" b="0" smtClean="0"/>
            </a:br>
            <a:r>
              <a:rPr lang="en-US" altLang="en-US" sz="1600" b="0" smtClean="0"/>
              <a:t>Division of Pediatric Urology, Dept. of Highly specialized Pediatric Surgery and Pediatric Medicine</a:t>
            </a:r>
            <a:br>
              <a:rPr lang="en-US" altLang="en-US" sz="1600" b="0" smtClean="0"/>
            </a:br>
            <a:r>
              <a:rPr lang="en-US" altLang="en-US" sz="1600" b="0" smtClean="0"/>
              <a:t>Karolinska University hospital and Karolinska Institutet in Stockholm, Sweden</a:t>
            </a:r>
            <a:br>
              <a:rPr lang="en-US" altLang="en-US" sz="1600" b="0" smtClean="0"/>
            </a:br>
            <a:endParaRPr lang="en-US" altLang="en-US" sz="1600" b="0" smtClean="0"/>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EAE10A5C-2BEF-479C-B0CC-88FE0F6F114E}" type="slidenum">
              <a:rPr lang="sv-SE" altLang="en-US" sz="800">
                <a:solidFill>
                  <a:schemeClr val="bg2"/>
                </a:solidFill>
              </a:rPr>
              <a:pPr>
                <a:spcBef>
                  <a:spcPct val="0"/>
                </a:spcBef>
                <a:buClrTx/>
                <a:buFontTx/>
                <a:buNone/>
              </a:pPr>
              <a:t>1</a:t>
            </a:fld>
            <a:endParaRPr lang="sv-SE" altLang="en-US" sz="800">
              <a:solidFill>
                <a:schemeClr val="bg2"/>
              </a:solidFill>
            </a:endParaRPr>
          </a:p>
        </p:txBody>
      </p:sp>
      <p:sp>
        <p:nvSpPr>
          <p:cNvPr id="7" name="TextBox 6">
            <a:extLst/>
          </p:cNvPr>
          <p:cNvSpPr txBox="1"/>
          <p:nvPr/>
        </p:nvSpPr>
        <p:spPr>
          <a:xfrm>
            <a:off x="395288" y="3775075"/>
            <a:ext cx="8264525" cy="2370138"/>
          </a:xfrm>
          <a:prstGeom prst="rect">
            <a:avLst/>
          </a:prstGeom>
          <a:noFill/>
        </p:spPr>
        <p:txBody>
          <a:bodyPr wrap="none">
            <a:spAutoFit/>
          </a:bodyPr>
          <a:lstStyle/>
          <a:p>
            <a:pPr eaLnBrk="1" hangingPunct="1">
              <a:defRPr/>
            </a:pPr>
            <a:r>
              <a:rPr lang="en-US" dirty="0">
                <a:latin typeface="+mj-lt"/>
                <a:ea typeface="ＭＳ Ｐゴシック" charset="0"/>
                <a:cs typeface="ＭＳ Ｐゴシック" charset="0"/>
              </a:rPr>
              <a:t>Objectives: </a:t>
            </a:r>
          </a:p>
          <a:p>
            <a:pPr marL="342900" indent="-342900" eaLnBrk="1" hangingPunct="1">
              <a:buFont typeface="Arial"/>
              <a:buChar char="•"/>
              <a:defRPr/>
            </a:pPr>
            <a:r>
              <a:rPr lang="en-US" sz="2000" dirty="0">
                <a:latin typeface="+mj-lt"/>
                <a:ea typeface="ＭＳ Ｐゴシック" charset="0"/>
                <a:cs typeface="ＭＳ Ｐゴシック" charset="0"/>
              </a:rPr>
              <a:t>To prospectively assess testicular growth following orchidopexy </a:t>
            </a:r>
          </a:p>
          <a:p>
            <a:pPr eaLnBrk="1" hangingPunct="1">
              <a:defRPr/>
            </a:pPr>
            <a:r>
              <a:rPr lang="en-US" sz="2000" dirty="0">
                <a:latin typeface="+mj-lt"/>
                <a:ea typeface="ＭＳ Ｐゴシック" charset="0"/>
                <a:cs typeface="ＭＳ Ｐゴシック" charset="0"/>
              </a:rPr>
              <a:t>for 2ary ascended testicle </a:t>
            </a:r>
          </a:p>
          <a:p>
            <a:pPr eaLnBrk="1" hangingPunct="1">
              <a:defRPr/>
            </a:pPr>
            <a:endParaRPr lang="en-US" sz="2000" dirty="0">
              <a:latin typeface="+mj-lt"/>
              <a:ea typeface="ＭＳ Ｐゴシック" charset="0"/>
              <a:cs typeface="ＭＳ Ｐゴシック" charset="0"/>
            </a:endParaRPr>
          </a:p>
          <a:p>
            <a:pPr marL="342900" indent="-342900" eaLnBrk="1" hangingPunct="1">
              <a:buFont typeface="Arial"/>
              <a:buChar char="•"/>
              <a:defRPr/>
            </a:pPr>
            <a:r>
              <a:rPr lang="en-US" sz="2000" dirty="0">
                <a:latin typeface="+mj-lt"/>
                <a:ea typeface="ＭＳ Ｐゴシック" charset="0"/>
                <a:cs typeface="ＭＳ Ｐゴシック" charset="0"/>
              </a:rPr>
              <a:t>Secondary outcomes were testicular atrophy and whether outcomes </a:t>
            </a:r>
          </a:p>
          <a:p>
            <a:pPr eaLnBrk="1" hangingPunct="1">
              <a:defRPr/>
            </a:pPr>
            <a:r>
              <a:rPr lang="en-US" sz="2000" dirty="0">
                <a:latin typeface="+mj-lt"/>
                <a:ea typeface="ＭＳ Ｐゴシック" charset="0"/>
                <a:cs typeface="ＭＳ Ｐゴシック" charset="0"/>
              </a:rPr>
              <a:t>were dependent on the experience of the operating surgeon</a:t>
            </a:r>
          </a:p>
          <a:p>
            <a:pPr eaLnBrk="1" hangingPunct="1">
              <a:defRPr/>
            </a:pPr>
            <a:endParaRPr lang="en-US" dirty="0">
              <a:latin typeface="Times" charset="0"/>
              <a:ea typeface="ＭＳ Ｐゴシック" charset="0"/>
              <a:cs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noChangeArrowheads="1"/>
          </p:cNvSpPr>
          <p:nvPr>
            <p:ph type="title"/>
          </p:nvPr>
        </p:nvSpPr>
        <p:spPr>
          <a:xfrm>
            <a:off x="539750" y="620713"/>
            <a:ext cx="7772400" cy="1143000"/>
          </a:xfrm>
        </p:spPr>
        <p:txBody>
          <a:bodyPr/>
          <a:lstStyle/>
          <a:p>
            <a:r>
              <a:rPr lang="en-US" altLang="en-US" smtClean="0"/>
              <a:t>Study design</a:t>
            </a:r>
          </a:p>
        </p:txBody>
      </p:sp>
      <p:sp>
        <p:nvSpPr>
          <p:cNvPr id="39938" name="Content Placeholder 2"/>
          <p:cNvSpPr>
            <a:spLocks noGrp="1" noChangeArrowheads="1"/>
          </p:cNvSpPr>
          <p:nvPr>
            <p:ph idx="1"/>
          </p:nvPr>
        </p:nvSpPr>
        <p:spPr>
          <a:xfrm>
            <a:off x="539750" y="1268413"/>
            <a:ext cx="7772400" cy="4114800"/>
          </a:xfrm>
          <a:extLst>
            <a:ext uri="{909E8E84-426E-40dd-AFC4-6F175D3DCCD1}"/>
            <a:ext uri="{91240B29-F687-4f45-9708-019B960494DF}"/>
            <a:ext uri="{FAA26D3D-D897-4be2-8F04-BA451C77F1D7}"/>
          </a:extLst>
        </p:spPr>
        <p:txBody>
          <a:bodyPr/>
          <a:lstStyle/>
          <a:p>
            <a:pPr>
              <a:buFont typeface="Wingdings" charset="0"/>
              <a:buChar char="§"/>
              <a:defRPr/>
            </a:pPr>
            <a:r>
              <a:rPr lang="en-US" dirty="0">
                <a:ea typeface="MS PGothic" charset="0"/>
              </a:rPr>
              <a:t>Prospective study</a:t>
            </a:r>
          </a:p>
          <a:p>
            <a:pPr>
              <a:buFont typeface="Wingdings" charset="0"/>
              <a:buChar char="§"/>
              <a:defRPr/>
            </a:pPr>
            <a:r>
              <a:rPr lang="en-US" dirty="0">
                <a:ea typeface="MS PGothic" charset="0"/>
              </a:rPr>
              <a:t>Patient group: boys with unilateral ascending testicles (previously diagnosed as retractile testicles) </a:t>
            </a:r>
          </a:p>
          <a:p>
            <a:pPr>
              <a:buFont typeface="Wingdings" charset="0"/>
              <a:buChar char="§"/>
              <a:defRPr/>
            </a:pPr>
            <a:r>
              <a:rPr lang="en-US" dirty="0">
                <a:ln>
                  <a:solidFill>
                    <a:srgbClr val="FFFF00"/>
                  </a:solidFill>
                </a:ln>
                <a:ea typeface="MS PGothic" charset="0"/>
              </a:rPr>
              <a:t>Ultrasound</a:t>
            </a:r>
            <a:r>
              <a:rPr lang="en-US" dirty="0">
                <a:ea typeface="MS PGothic" charset="0"/>
              </a:rPr>
              <a:t> for volume measurements. Size of inguinal testicle was compared with contralateral side. Index was used (undescended/descended)</a:t>
            </a:r>
          </a:p>
          <a:p>
            <a:pPr>
              <a:buFont typeface="Wingdings" charset="0"/>
              <a:buChar char="§"/>
              <a:defRPr/>
            </a:pPr>
            <a:r>
              <a:rPr lang="en-US" dirty="0">
                <a:ea typeface="MS PGothic" charset="0"/>
              </a:rPr>
              <a:t>New volume assessment 1-6 months after the surgical repair. Volume assessment with </a:t>
            </a:r>
            <a:r>
              <a:rPr lang="en-US" dirty="0" err="1">
                <a:ln>
                  <a:solidFill>
                    <a:srgbClr val="FFFF00"/>
                  </a:solidFill>
                </a:ln>
                <a:ea typeface="MS PGothic" charset="0"/>
              </a:rPr>
              <a:t>orchidometer</a:t>
            </a:r>
            <a:r>
              <a:rPr lang="en-US" dirty="0">
                <a:ea typeface="MS PGothic" charset="0"/>
              </a:rPr>
              <a:t>. </a:t>
            </a:r>
          </a:p>
          <a:p>
            <a:pPr>
              <a:buFont typeface="Wingdings" charset="0"/>
              <a:buChar char="§"/>
              <a:defRPr/>
            </a:pPr>
            <a:r>
              <a:rPr lang="en-US" dirty="0">
                <a:ln>
                  <a:solidFill>
                    <a:srgbClr val="FFFF00"/>
                  </a:solidFill>
                </a:ln>
              </a:rPr>
              <a:t>Control group: 20 boys with normal testicular status.</a:t>
            </a:r>
          </a:p>
          <a:p>
            <a:pPr>
              <a:buFont typeface="Wingdings" charset="0"/>
              <a:buNone/>
              <a:defRPr/>
            </a:pPr>
            <a:r>
              <a:rPr lang="en-US" dirty="0">
                <a:solidFill>
                  <a:schemeClr val="accent1"/>
                </a:solidFill>
                <a:ea typeface="MS PGothic" charset="0"/>
              </a:rPr>
              <a:t>Definitions</a:t>
            </a:r>
          </a:p>
          <a:p>
            <a:pPr>
              <a:buFont typeface="Wingdings" charset="0"/>
              <a:buChar char="§"/>
              <a:defRPr/>
            </a:pPr>
            <a:r>
              <a:rPr lang="en-US" dirty="0">
                <a:ea typeface="MS PGothic" charset="0"/>
              </a:rPr>
              <a:t>Index &lt; 1 (smaller retracted testicle)</a:t>
            </a:r>
          </a:p>
          <a:p>
            <a:pPr>
              <a:buFont typeface="Wingdings" charset="0"/>
              <a:buChar char="§"/>
              <a:defRPr/>
            </a:pPr>
            <a:r>
              <a:rPr lang="en-US" dirty="0">
                <a:ea typeface="MS PGothic" charset="0"/>
              </a:rPr>
              <a:t>Testicular atrophy was defined as &gt;50% loss of volume or postoperative testicular volume &lt;25% of the volume of the contralateral testis. </a:t>
            </a:r>
          </a:p>
          <a:p>
            <a:pPr>
              <a:buFont typeface="Wingdings" charset="0"/>
              <a:buChar char="§"/>
              <a:defRPr/>
            </a:pPr>
            <a:r>
              <a:rPr lang="en-US" dirty="0">
                <a:ea typeface="MS PGothic" charset="0"/>
              </a:rPr>
              <a:t>Patients were excluded for incomplete data or loss for follow-up.</a:t>
            </a:r>
          </a:p>
          <a:p>
            <a:pPr>
              <a:buFont typeface="Wingdings" charset="0"/>
              <a:buNone/>
              <a:defRPr/>
            </a:pPr>
            <a:endParaRPr lang="en-US" dirty="0">
              <a:ea typeface="MS PGothic" charset="0"/>
            </a:endParaRPr>
          </a:p>
        </p:txBody>
      </p:sp>
      <p:sp>
        <p:nvSpPr>
          <p:cNvPr id="337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E957BF83-F300-44A3-96EB-978B46B55EE5}" type="slidenum">
              <a:rPr lang="sv-SE" altLang="en-US" sz="800">
                <a:solidFill>
                  <a:schemeClr val="bg2"/>
                </a:solidFill>
              </a:rPr>
              <a:pPr>
                <a:spcBef>
                  <a:spcPct val="0"/>
                </a:spcBef>
                <a:buClrTx/>
                <a:buFontTx/>
                <a:buNone/>
              </a:pPr>
              <a:t>10</a:t>
            </a:fld>
            <a:endParaRPr lang="sv-SE" altLang="en-US" sz="800">
              <a:solidFill>
                <a:schemeClr val="bg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noChangeArrowheads="1"/>
          </p:cNvSpPr>
          <p:nvPr>
            <p:ph type="title"/>
          </p:nvPr>
        </p:nvSpPr>
        <p:spPr>
          <a:xfrm>
            <a:off x="539750" y="620713"/>
            <a:ext cx="7772400" cy="1143000"/>
          </a:xfrm>
        </p:spPr>
        <p:txBody>
          <a:bodyPr/>
          <a:lstStyle/>
          <a:p>
            <a:r>
              <a:rPr lang="en-US" altLang="en-US" smtClean="0"/>
              <a:t>Study design</a:t>
            </a:r>
          </a:p>
        </p:txBody>
      </p:sp>
      <p:sp>
        <p:nvSpPr>
          <p:cNvPr id="39938" name="Content Placeholder 2"/>
          <p:cNvSpPr>
            <a:spLocks noGrp="1" noChangeArrowheads="1"/>
          </p:cNvSpPr>
          <p:nvPr>
            <p:ph idx="1"/>
          </p:nvPr>
        </p:nvSpPr>
        <p:spPr>
          <a:xfrm>
            <a:off x="539750" y="1268413"/>
            <a:ext cx="7772400" cy="4114800"/>
          </a:xfrm>
          <a:extLst>
            <a:ext uri="{909E8E84-426E-40dd-AFC4-6F175D3DCCD1}"/>
            <a:ext uri="{91240B29-F687-4f45-9708-019B960494DF}"/>
            <a:ext uri="{FAA26D3D-D897-4be2-8F04-BA451C77F1D7}"/>
          </a:extLst>
        </p:spPr>
        <p:txBody>
          <a:bodyPr/>
          <a:lstStyle/>
          <a:p>
            <a:pPr>
              <a:buFont typeface="Wingdings" charset="0"/>
              <a:buChar char="§"/>
              <a:defRPr/>
            </a:pPr>
            <a:r>
              <a:rPr lang="en-US" dirty="0">
                <a:ea typeface="MS PGothic" charset="0"/>
              </a:rPr>
              <a:t>Prospective study</a:t>
            </a:r>
          </a:p>
          <a:p>
            <a:pPr>
              <a:buFont typeface="Wingdings" charset="0"/>
              <a:buChar char="§"/>
              <a:defRPr/>
            </a:pPr>
            <a:r>
              <a:rPr lang="en-US" dirty="0">
                <a:ea typeface="MS PGothic" charset="0"/>
              </a:rPr>
              <a:t>Patient group: boys with unilateral ascending testicles (previously diagnosed as retractile testicles) </a:t>
            </a:r>
          </a:p>
          <a:p>
            <a:pPr>
              <a:buFont typeface="Wingdings" charset="0"/>
              <a:buChar char="§"/>
              <a:defRPr/>
            </a:pPr>
            <a:r>
              <a:rPr lang="en-US" dirty="0">
                <a:ln>
                  <a:solidFill>
                    <a:srgbClr val="FFFF00"/>
                  </a:solidFill>
                </a:ln>
                <a:ea typeface="MS PGothic" charset="0"/>
              </a:rPr>
              <a:t>Ultrasound</a:t>
            </a:r>
            <a:r>
              <a:rPr lang="en-US" dirty="0">
                <a:ea typeface="MS PGothic" charset="0"/>
              </a:rPr>
              <a:t> for volume measurements. Size of inguinal testicle was compared with contralateral side. Index was used (undescended/descended)</a:t>
            </a:r>
          </a:p>
          <a:p>
            <a:pPr>
              <a:buFont typeface="Wingdings" charset="0"/>
              <a:buChar char="§"/>
              <a:defRPr/>
            </a:pPr>
            <a:r>
              <a:rPr lang="en-US" dirty="0">
                <a:ea typeface="MS PGothic" charset="0"/>
              </a:rPr>
              <a:t>New volume assessment </a:t>
            </a:r>
            <a:r>
              <a:rPr lang="en-US" dirty="0">
                <a:ln>
                  <a:solidFill>
                    <a:srgbClr val="FFFF00"/>
                  </a:solidFill>
                </a:ln>
                <a:ea typeface="MS PGothic" charset="0"/>
              </a:rPr>
              <a:t>1-6 months </a:t>
            </a:r>
            <a:r>
              <a:rPr lang="en-US" dirty="0">
                <a:ea typeface="MS PGothic" charset="0"/>
              </a:rPr>
              <a:t>after the surgical repair. Volume assessment with </a:t>
            </a:r>
            <a:r>
              <a:rPr lang="en-US" dirty="0" err="1">
                <a:ln>
                  <a:solidFill>
                    <a:srgbClr val="FFFF00"/>
                  </a:solidFill>
                </a:ln>
                <a:ea typeface="MS PGothic" charset="0"/>
              </a:rPr>
              <a:t>orchidometer</a:t>
            </a:r>
            <a:r>
              <a:rPr lang="en-US" dirty="0">
                <a:ea typeface="MS PGothic" charset="0"/>
              </a:rPr>
              <a:t>. </a:t>
            </a:r>
          </a:p>
          <a:p>
            <a:pPr>
              <a:buFont typeface="Wingdings" charset="0"/>
              <a:buChar char="§"/>
              <a:defRPr/>
            </a:pPr>
            <a:r>
              <a:rPr lang="en-US" dirty="0">
                <a:ln>
                  <a:solidFill>
                    <a:srgbClr val="FFFF00"/>
                  </a:solidFill>
                </a:ln>
              </a:rPr>
              <a:t>Control group: 20 boys with normal testicular status.</a:t>
            </a:r>
          </a:p>
          <a:p>
            <a:pPr>
              <a:buFont typeface="Wingdings" charset="0"/>
              <a:buNone/>
              <a:defRPr/>
            </a:pPr>
            <a:r>
              <a:rPr lang="en-US" dirty="0">
                <a:solidFill>
                  <a:schemeClr val="accent1"/>
                </a:solidFill>
                <a:ea typeface="MS PGothic" charset="0"/>
              </a:rPr>
              <a:t>Definitions</a:t>
            </a:r>
          </a:p>
          <a:p>
            <a:pPr>
              <a:buFont typeface="Wingdings" charset="0"/>
              <a:buChar char="§"/>
              <a:defRPr/>
            </a:pPr>
            <a:r>
              <a:rPr lang="en-US" dirty="0">
                <a:ea typeface="MS PGothic" charset="0"/>
              </a:rPr>
              <a:t>Index &lt; 1 (smaller retracted testicle)</a:t>
            </a:r>
          </a:p>
          <a:p>
            <a:pPr>
              <a:buFont typeface="Wingdings" charset="0"/>
              <a:buChar char="§"/>
              <a:defRPr/>
            </a:pPr>
            <a:r>
              <a:rPr lang="en-US" dirty="0">
                <a:ea typeface="MS PGothic" charset="0"/>
              </a:rPr>
              <a:t>Testicular atrophy was defined as &gt;50% loss of volume or postoperative testicular volume &lt;25% of the volume of the contralateral testis. </a:t>
            </a:r>
          </a:p>
          <a:p>
            <a:pPr>
              <a:buFont typeface="Wingdings" charset="0"/>
              <a:buChar char="§"/>
              <a:defRPr/>
            </a:pPr>
            <a:r>
              <a:rPr lang="en-US" dirty="0">
                <a:ea typeface="MS PGothic" charset="0"/>
              </a:rPr>
              <a:t>Patients were excluded for incomplete data or loss for follow-up.</a:t>
            </a:r>
          </a:p>
          <a:p>
            <a:pPr>
              <a:buFont typeface="Wingdings" charset="0"/>
              <a:buNone/>
              <a:defRPr/>
            </a:pPr>
            <a:endParaRPr lang="en-US" dirty="0">
              <a:ea typeface="MS PGothic" charset="0"/>
            </a:endParaRPr>
          </a:p>
        </p:txBody>
      </p:sp>
      <p:sp>
        <p:nvSpPr>
          <p:cNvPr id="358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9FBAC59C-9E18-486D-8AC0-45D4EAD158DE}" type="slidenum">
              <a:rPr lang="sv-SE" altLang="en-US" sz="800">
                <a:solidFill>
                  <a:schemeClr val="bg2"/>
                </a:solidFill>
              </a:rPr>
              <a:pPr>
                <a:spcBef>
                  <a:spcPct val="0"/>
                </a:spcBef>
                <a:buClrTx/>
                <a:buFontTx/>
                <a:buNone/>
              </a:pPr>
              <a:t>11</a:t>
            </a:fld>
            <a:endParaRPr lang="sv-SE" altLang="en-US" sz="800">
              <a:solidFill>
                <a:schemeClr val="bg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noChangeArrowheads="1"/>
          </p:cNvSpPr>
          <p:nvPr>
            <p:ph type="title"/>
          </p:nvPr>
        </p:nvSpPr>
        <p:spPr>
          <a:xfrm>
            <a:off x="539750" y="620713"/>
            <a:ext cx="7772400" cy="1143000"/>
          </a:xfrm>
        </p:spPr>
        <p:txBody>
          <a:bodyPr/>
          <a:lstStyle/>
          <a:p>
            <a:r>
              <a:rPr lang="en-US" altLang="en-US" smtClean="0"/>
              <a:t>Study design</a:t>
            </a:r>
          </a:p>
        </p:txBody>
      </p:sp>
      <p:sp>
        <p:nvSpPr>
          <p:cNvPr id="39938" name="Content Placeholder 2"/>
          <p:cNvSpPr>
            <a:spLocks noGrp="1" noChangeArrowheads="1"/>
          </p:cNvSpPr>
          <p:nvPr>
            <p:ph idx="1"/>
          </p:nvPr>
        </p:nvSpPr>
        <p:spPr>
          <a:xfrm>
            <a:off x="539750" y="1268413"/>
            <a:ext cx="7772400" cy="4114800"/>
          </a:xfrm>
          <a:extLst>
            <a:ext uri="{909E8E84-426E-40dd-AFC4-6F175D3DCCD1}"/>
            <a:ext uri="{91240B29-F687-4f45-9708-019B960494DF}"/>
            <a:ext uri="{FAA26D3D-D897-4be2-8F04-BA451C77F1D7}"/>
          </a:extLst>
        </p:spPr>
        <p:txBody>
          <a:bodyPr/>
          <a:lstStyle/>
          <a:p>
            <a:pPr>
              <a:buFont typeface="Wingdings" charset="0"/>
              <a:buChar char="§"/>
              <a:defRPr/>
            </a:pPr>
            <a:r>
              <a:rPr lang="en-US" dirty="0">
                <a:ea typeface="MS PGothic" charset="0"/>
              </a:rPr>
              <a:t>Prospective study</a:t>
            </a:r>
          </a:p>
          <a:p>
            <a:pPr>
              <a:buFont typeface="Wingdings" charset="0"/>
              <a:buChar char="§"/>
              <a:defRPr/>
            </a:pPr>
            <a:r>
              <a:rPr lang="en-US" dirty="0">
                <a:ea typeface="MS PGothic" charset="0"/>
              </a:rPr>
              <a:t>Patient group: boys with unilateral ascending testicles (previously diagnosed as retractile testicles) </a:t>
            </a:r>
          </a:p>
          <a:p>
            <a:pPr>
              <a:buFont typeface="Wingdings" charset="0"/>
              <a:buChar char="§"/>
              <a:defRPr/>
            </a:pPr>
            <a:r>
              <a:rPr lang="en-US" dirty="0">
                <a:ln>
                  <a:solidFill>
                    <a:srgbClr val="FFFF00"/>
                  </a:solidFill>
                </a:ln>
                <a:solidFill>
                  <a:schemeClr val="accent1"/>
                </a:solidFill>
                <a:ea typeface="MS PGothic" charset="0"/>
              </a:rPr>
              <a:t>Ultrasound</a:t>
            </a:r>
            <a:r>
              <a:rPr lang="en-US" dirty="0">
                <a:ea typeface="MS PGothic" charset="0"/>
              </a:rPr>
              <a:t> for volume measurements. Size of inguinal testicle was compared with contralateral side. Index was used (undescended/descended)</a:t>
            </a:r>
          </a:p>
          <a:p>
            <a:pPr>
              <a:buFont typeface="Wingdings" charset="0"/>
              <a:buChar char="§"/>
              <a:defRPr/>
            </a:pPr>
            <a:r>
              <a:rPr lang="en-US" dirty="0">
                <a:ea typeface="MS PGothic" charset="0"/>
              </a:rPr>
              <a:t>New volume assessment </a:t>
            </a:r>
            <a:r>
              <a:rPr lang="en-US" dirty="0">
                <a:ln>
                  <a:solidFill>
                    <a:srgbClr val="FFFF00"/>
                  </a:solidFill>
                </a:ln>
                <a:ea typeface="MS PGothic" charset="0"/>
              </a:rPr>
              <a:t>1-6 months </a:t>
            </a:r>
            <a:r>
              <a:rPr lang="en-US" dirty="0">
                <a:ea typeface="MS PGothic" charset="0"/>
              </a:rPr>
              <a:t>after the surgical repair. Volume assessment with </a:t>
            </a:r>
            <a:r>
              <a:rPr lang="en-US" dirty="0" err="1">
                <a:ln>
                  <a:solidFill>
                    <a:srgbClr val="FFFF00"/>
                  </a:solidFill>
                </a:ln>
                <a:ea typeface="MS PGothic" charset="0"/>
              </a:rPr>
              <a:t>orchidometer</a:t>
            </a:r>
            <a:r>
              <a:rPr lang="en-US" dirty="0">
                <a:ea typeface="MS PGothic" charset="0"/>
              </a:rPr>
              <a:t>. </a:t>
            </a:r>
          </a:p>
          <a:p>
            <a:pPr>
              <a:buFont typeface="Wingdings" charset="0"/>
              <a:buChar char="§"/>
              <a:defRPr/>
            </a:pPr>
            <a:r>
              <a:rPr lang="en-US" dirty="0">
                <a:ln>
                  <a:solidFill>
                    <a:srgbClr val="FFFF00"/>
                  </a:solidFill>
                </a:ln>
              </a:rPr>
              <a:t>Control group: 20 boys with normal testicular status.</a:t>
            </a:r>
          </a:p>
          <a:p>
            <a:pPr>
              <a:buFont typeface="Wingdings" charset="0"/>
              <a:buNone/>
              <a:defRPr/>
            </a:pPr>
            <a:r>
              <a:rPr lang="en-US" dirty="0">
                <a:solidFill>
                  <a:schemeClr val="accent1"/>
                </a:solidFill>
                <a:ea typeface="MS PGothic" charset="0"/>
              </a:rPr>
              <a:t>Definitions</a:t>
            </a:r>
          </a:p>
          <a:p>
            <a:pPr>
              <a:buFont typeface="Wingdings" charset="0"/>
              <a:buChar char="§"/>
              <a:defRPr/>
            </a:pPr>
            <a:r>
              <a:rPr lang="en-US" dirty="0">
                <a:ea typeface="MS PGothic" charset="0"/>
              </a:rPr>
              <a:t>Index &lt; 1 (smaller retracted testicle)</a:t>
            </a:r>
          </a:p>
          <a:p>
            <a:pPr>
              <a:buFont typeface="Wingdings" charset="0"/>
              <a:buChar char="§"/>
              <a:defRPr/>
            </a:pPr>
            <a:r>
              <a:rPr lang="en-US" dirty="0">
                <a:ea typeface="MS PGothic" charset="0"/>
              </a:rPr>
              <a:t>Testicular atrophy was defined as &gt;50% loss of volume or postoperative testicular volume &lt;25% of the volume of the contralateral testis. </a:t>
            </a:r>
          </a:p>
          <a:p>
            <a:pPr>
              <a:buFont typeface="Wingdings" charset="0"/>
              <a:buChar char="§"/>
              <a:defRPr/>
            </a:pPr>
            <a:r>
              <a:rPr lang="en-US" dirty="0">
                <a:ln>
                  <a:solidFill>
                    <a:srgbClr val="FFFF00"/>
                  </a:solidFill>
                </a:ln>
                <a:ea typeface="MS PGothic" charset="0"/>
              </a:rPr>
              <a:t>Patients were excluded for incomplete data or loss for follow-up.</a:t>
            </a:r>
          </a:p>
          <a:p>
            <a:pPr>
              <a:buFont typeface="Wingdings" charset="0"/>
              <a:buNone/>
              <a:defRPr/>
            </a:pPr>
            <a:endParaRPr lang="en-US" dirty="0">
              <a:ea typeface="MS PGothic" charset="0"/>
            </a:endParaRPr>
          </a:p>
        </p:txBody>
      </p:sp>
      <p:sp>
        <p:nvSpPr>
          <p:cNvPr id="378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04A328BB-8E2E-4D77-BCBF-81025415B6AD}" type="slidenum">
              <a:rPr lang="sv-SE" altLang="en-US" sz="800">
                <a:solidFill>
                  <a:schemeClr val="bg2"/>
                </a:solidFill>
              </a:rPr>
              <a:pPr>
                <a:spcBef>
                  <a:spcPct val="0"/>
                </a:spcBef>
                <a:buClrTx/>
                <a:buFontTx/>
                <a:buNone/>
              </a:pPr>
              <a:t>12</a:t>
            </a:fld>
            <a:endParaRPr lang="sv-SE" altLang="en-US" sz="800">
              <a:solidFill>
                <a:schemeClr val="bg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noChangeArrowheads="1"/>
          </p:cNvSpPr>
          <p:nvPr>
            <p:ph type="title"/>
          </p:nvPr>
        </p:nvSpPr>
        <p:spPr>
          <a:xfrm>
            <a:off x="539750" y="333375"/>
            <a:ext cx="7772400" cy="647700"/>
          </a:xfrm>
        </p:spPr>
        <p:txBody>
          <a:bodyPr/>
          <a:lstStyle/>
          <a:p>
            <a:r>
              <a:rPr lang="en-US" altLang="en-US" smtClean="0"/>
              <a:t>How would this abstract be graded</a:t>
            </a:r>
            <a:br>
              <a:rPr lang="en-US" altLang="en-US" smtClean="0"/>
            </a:br>
            <a:r>
              <a:rPr lang="en-US" altLang="en-US" smtClean="0"/>
              <a:t>by the ESPU grading team?</a:t>
            </a:r>
          </a:p>
        </p:txBody>
      </p:sp>
      <p:sp>
        <p:nvSpPr>
          <p:cNvPr id="39939" name="Content Placeholder 2"/>
          <p:cNvSpPr>
            <a:spLocks noGrp="1" noChangeArrowheads="1"/>
          </p:cNvSpPr>
          <p:nvPr>
            <p:ph idx="1"/>
          </p:nvPr>
        </p:nvSpPr>
        <p:spPr>
          <a:xfrm>
            <a:off x="395288" y="1546225"/>
            <a:ext cx="7772400" cy="4114800"/>
          </a:xfrm>
        </p:spPr>
        <p:txBody>
          <a:bodyPr/>
          <a:lstStyle/>
          <a:p>
            <a:pPr marL="0" indent="0">
              <a:buFont typeface="Wingdings" panose="05000000000000000000" pitchFamily="2" charset="2"/>
              <a:buNone/>
            </a:pPr>
            <a:r>
              <a:rPr lang="en-US" altLang="en-US" b="1" smtClean="0"/>
              <a:t>BACKGROUND: </a:t>
            </a:r>
          </a:p>
          <a:p>
            <a:pPr marL="0" indent="0"/>
            <a:r>
              <a:rPr lang="en-US" altLang="en-US" smtClean="0"/>
              <a:t>The Nordic consensus  statement advocate orchidopexy at an early age for primary non-descended testicles (6-12 months of age). The rationale for early intervention has been to reduce the risk of later malignancy and to increase fertility. In the present study we sought to investigate the outcomes of surgical intervention of secondary non-descended testicles at a tertiary Swedish center. </a:t>
            </a:r>
          </a:p>
          <a:p>
            <a:pPr marL="0" indent="0">
              <a:buFont typeface="Wingdings" panose="05000000000000000000" pitchFamily="2" charset="2"/>
              <a:buNone/>
            </a:pPr>
            <a:r>
              <a:rPr lang="en-US" altLang="en-US" b="1" smtClean="0"/>
              <a:t>OBJECTIVE: </a:t>
            </a:r>
          </a:p>
          <a:p>
            <a:pPr marL="0" indent="0"/>
            <a:r>
              <a:rPr lang="en-US" altLang="en-US" smtClean="0"/>
              <a:t>To prospectively assess testicular growth following orchidopexy for secondary undescended testes in a pediatric population. Secondary outcome were testicular atrophy and whether outcomes were dependent on the experience of the operating surgeon.</a:t>
            </a:r>
          </a:p>
          <a:p>
            <a:pPr marL="0" indent="0"/>
            <a:endParaRPr lang="en-US" altLang="en-US" smtClean="0"/>
          </a:p>
        </p:txBody>
      </p:sp>
      <p:sp>
        <p:nvSpPr>
          <p:cNvPr id="399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01F97CEB-ADBC-40B9-8A79-E63E9D9EEEFF}" type="slidenum">
              <a:rPr lang="sv-SE" altLang="en-US" sz="800">
                <a:solidFill>
                  <a:schemeClr val="bg2"/>
                </a:solidFill>
              </a:rPr>
              <a:pPr>
                <a:spcBef>
                  <a:spcPct val="0"/>
                </a:spcBef>
                <a:buClrTx/>
                <a:buFontTx/>
                <a:buNone/>
              </a:pPr>
              <a:t>13</a:t>
            </a:fld>
            <a:endParaRPr lang="sv-SE" altLang="en-US" sz="800">
              <a:solidFill>
                <a:schemeClr val="bg2"/>
              </a:solidFill>
            </a:endParaRPr>
          </a:p>
        </p:txBody>
      </p:sp>
      <p:sp>
        <p:nvSpPr>
          <p:cNvPr id="2" name="Donut 1">
            <a:extLst/>
          </p:cNvPr>
          <p:cNvSpPr/>
          <p:nvPr/>
        </p:nvSpPr>
        <p:spPr bwMode="auto">
          <a:xfrm rot="21480000">
            <a:off x="79375" y="3857625"/>
            <a:ext cx="8107363" cy="1241425"/>
          </a:xfrm>
          <a:prstGeom prst="donut">
            <a:avLst>
              <a:gd name="adj" fmla="val 5605"/>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en-US" dirty="0">
              <a:latin typeface="Times" pitchFamily="-111" charset="0"/>
              <a:ea typeface="ＭＳ Ｐゴシック" charset="0"/>
              <a:cs typeface="ＭＳ Ｐゴシック" charset="0"/>
            </a:endParaRPr>
          </a:p>
        </p:txBody>
      </p:sp>
      <p:sp>
        <p:nvSpPr>
          <p:cNvPr id="3" name="TextBox 2"/>
          <p:cNvSpPr txBox="1">
            <a:spLocks noChangeArrowheads="1"/>
          </p:cNvSpPr>
          <p:nvPr/>
        </p:nvSpPr>
        <p:spPr bwMode="auto">
          <a:xfrm>
            <a:off x="4140200" y="5703888"/>
            <a:ext cx="4725988" cy="461962"/>
          </a:xfrm>
          <a:prstGeom prst="rect">
            <a:avLst/>
          </a:prstGeom>
          <a:solidFill>
            <a:schemeClr val="bg1"/>
          </a:solidFill>
          <a:ln w="57150">
            <a:solidFill>
              <a:srgbClr val="800000"/>
            </a:solidFill>
            <a:miter lim="800000"/>
            <a:headEnd/>
            <a:tailEnd/>
          </a:ln>
        </p:spPr>
        <p:txBody>
          <a:bodyPr wrap="none">
            <a:spAutoFit/>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en-US" altLang="en-US" sz="2400">
                <a:latin typeface="Times" panose="02020603050405020304" pitchFamily="18" charset="0"/>
              </a:rPr>
              <a:t>Problem</a:t>
            </a:r>
            <a:r>
              <a:rPr lang="nl-NL" altLang="en-US" sz="2400">
                <a:latin typeface="Times" panose="02020603050405020304" pitchFamily="18" charset="0"/>
              </a:rPr>
              <a:t> </a:t>
            </a:r>
            <a:r>
              <a:rPr lang="en-US" altLang="en-US" sz="2400">
                <a:latin typeface="Times" panose="02020603050405020304" pitchFamily="18" charset="0"/>
              </a:rPr>
              <a:t> description</a:t>
            </a:r>
            <a:r>
              <a:rPr lang="nl-NL" altLang="en-US" sz="2400">
                <a:latin typeface="Times" panose="02020603050405020304" pitchFamily="18" charset="0"/>
              </a:rPr>
              <a:t> </a:t>
            </a:r>
            <a:r>
              <a:rPr lang="en-US" altLang="en-US" sz="2400">
                <a:latin typeface="Times" panose="02020603050405020304" pitchFamily="18" charset="0"/>
              </a:rPr>
              <a:t>: Clear (+5 p)</a:t>
            </a:r>
            <a:r>
              <a:rPr lang="nl-NL" altLang="en-US" sz="2400">
                <a:latin typeface="Times" panose="02020603050405020304" pitchFamily="18" charset="0"/>
              </a:rPr>
              <a:t> </a:t>
            </a:r>
            <a:endParaRPr lang="en-US" altLang="en-US" sz="2400">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noChangeArrowheads="1"/>
          </p:cNvSpPr>
          <p:nvPr>
            <p:ph idx="1"/>
          </p:nvPr>
        </p:nvSpPr>
        <p:spPr>
          <a:xfrm>
            <a:off x="539750" y="969963"/>
            <a:ext cx="8208963" cy="4114800"/>
          </a:xfrm>
        </p:spPr>
        <p:txBody>
          <a:bodyPr/>
          <a:lstStyle/>
          <a:p>
            <a:pPr marL="0" indent="0">
              <a:buFont typeface="Wingdings" panose="05000000000000000000" pitchFamily="2" charset="2"/>
              <a:buNone/>
            </a:pPr>
            <a:r>
              <a:rPr lang="en-US" altLang="en-US" b="1" smtClean="0"/>
              <a:t>STUDY DESIGN: </a:t>
            </a:r>
          </a:p>
          <a:p>
            <a:pPr marL="0" indent="0"/>
            <a:r>
              <a:rPr lang="en-US" altLang="en-US" smtClean="0"/>
              <a:t>In a prospective study, 100 unilateral ascending testicles (previously diagnosed as retractile testicles) that were palpable in the inguinal region but could not be mobilized to a withstanding position in the scrotum, was assessed by ultrasound for volume measurements. Size of inguinal testicle was compared with contralateral side. New volume assessment was made by palpation and comparison with an orchidometer 1-6 months  after the surgical repair. Another group with normal testicular status was used as controls (20 subjects). </a:t>
            </a:r>
          </a:p>
          <a:p>
            <a:pPr marL="0" indent="0"/>
            <a:r>
              <a:rPr lang="en-US" altLang="en-US" smtClean="0"/>
              <a:t>Prospective data regarding age at operation, classification of the undescended testis, length of follow-up, and comparison  of intraoperative and postoperative testicular volumes compared with the contralateral testis were collected . Testicular atrophy was defined as &gt;50% loss of testicular volume or a postoperative testicular volume &lt;25% of the volume of the contralateral testis. Patients were excluded for incomplete data  or loss for follow-up.</a:t>
            </a:r>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6BEE7832-46DC-4A80-BE38-CE394740900A}" type="slidenum">
              <a:rPr lang="sv-SE" altLang="en-US" sz="800">
                <a:solidFill>
                  <a:schemeClr val="bg2"/>
                </a:solidFill>
              </a:rPr>
              <a:pPr>
                <a:spcBef>
                  <a:spcPct val="0"/>
                </a:spcBef>
                <a:buClrTx/>
                <a:buFontTx/>
                <a:buNone/>
              </a:pPr>
              <a:t>14</a:t>
            </a:fld>
            <a:endParaRPr lang="sv-SE" altLang="en-US" sz="800">
              <a:solidFill>
                <a:schemeClr val="bg2"/>
              </a:solidFill>
            </a:endParaRPr>
          </a:p>
        </p:txBody>
      </p:sp>
      <p:sp>
        <p:nvSpPr>
          <p:cNvPr id="5" name="Donut 4">
            <a:extLst/>
          </p:cNvPr>
          <p:cNvSpPr/>
          <p:nvPr/>
        </p:nvSpPr>
        <p:spPr bwMode="auto">
          <a:xfrm>
            <a:off x="179388" y="1125538"/>
            <a:ext cx="7921625" cy="1295400"/>
          </a:xfrm>
          <a:prstGeom prst="donut">
            <a:avLst>
              <a:gd name="adj" fmla="val 4499"/>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en-US" dirty="0">
              <a:latin typeface="Times" pitchFamily="-111" charset="0"/>
              <a:ea typeface="ＭＳ Ｐゴシック" charset="0"/>
              <a:cs typeface="ＭＳ Ｐゴシック" charset="0"/>
            </a:endParaRPr>
          </a:p>
        </p:txBody>
      </p:sp>
      <p:sp>
        <p:nvSpPr>
          <p:cNvPr id="6" name="TextBox 5"/>
          <p:cNvSpPr txBox="1">
            <a:spLocks noChangeArrowheads="1"/>
          </p:cNvSpPr>
          <p:nvPr/>
        </p:nvSpPr>
        <p:spPr bwMode="auto">
          <a:xfrm>
            <a:off x="2362200" y="5838825"/>
            <a:ext cx="5665788" cy="830263"/>
          </a:xfrm>
          <a:prstGeom prst="rect">
            <a:avLst/>
          </a:prstGeom>
          <a:solidFill>
            <a:schemeClr val="bg1"/>
          </a:solidFill>
          <a:ln w="57150">
            <a:solidFill>
              <a:srgbClr val="800000"/>
            </a:solidFill>
            <a:miter lim="800000"/>
            <a:headEnd/>
            <a:tailEnd/>
          </a:ln>
        </p:spPr>
        <p:txBody>
          <a:bodyPr>
            <a:spAutoFit/>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en-US" altLang="en-US" sz="2400">
                <a:latin typeface="Times" panose="02020603050405020304" pitchFamily="18" charset="0"/>
              </a:rPr>
              <a:t>Method: Prospective, large group, clear definitions, Matched control group </a:t>
            </a:r>
            <a:r>
              <a:rPr lang="nl-NL" altLang="en-US" sz="2400">
                <a:latin typeface="Times" panose="02020603050405020304" pitchFamily="18" charset="0"/>
              </a:rPr>
              <a:t>(+25 p)</a:t>
            </a:r>
            <a:endParaRPr lang="en-US" altLang="en-US" sz="2400">
              <a:latin typeface="Times" panose="02020603050405020304" pitchFamily="18" charset="0"/>
            </a:endParaRPr>
          </a:p>
        </p:txBody>
      </p:sp>
      <p:sp>
        <p:nvSpPr>
          <p:cNvPr id="7" name="Donut 6">
            <a:extLst/>
          </p:cNvPr>
          <p:cNvSpPr/>
          <p:nvPr/>
        </p:nvSpPr>
        <p:spPr bwMode="auto">
          <a:xfrm>
            <a:off x="4572000" y="3141663"/>
            <a:ext cx="4537075" cy="935037"/>
          </a:xfrm>
          <a:prstGeom prst="donut">
            <a:avLst>
              <a:gd name="adj" fmla="val 7185"/>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en-US" dirty="0">
              <a:latin typeface="Times" pitchFamily="-111" charset="0"/>
              <a:ea typeface="ＭＳ Ｐゴシック" charset="0"/>
              <a:cs typeface="ＭＳ Ｐゴシック" charset="0"/>
            </a:endParaRPr>
          </a:p>
        </p:txBody>
      </p:sp>
      <p:sp>
        <p:nvSpPr>
          <p:cNvPr id="8" name="Donut 7">
            <a:extLst/>
          </p:cNvPr>
          <p:cNvSpPr/>
          <p:nvPr/>
        </p:nvSpPr>
        <p:spPr bwMode="auto">
          <a:xfrm>
            <a:off x="331788" y="4724400"/>
            <a:ext cx="8488362" cy="865188"/>
          </a:xfrm>
          <a:prstGeom prst="donut">
            <a:avLst>
              <a:gd name="adj" fmla="val 7185"/>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en-US" dirty="0">
              <a:latin typeface="Times" pitchFamily="-111" charset="0"/>
              <a:ea typeface="ＭＳ Ｐゴシック" charset="0"/>
              <a:cs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noChangeArrowheads="1"/>
          </p:cNvSpPr>
          <p:nvPr>
            <p:ph idx="1"/>
          </p:nvPr>
        </p:nvSpPr>
        <p:spPr>
          <a:xfrm>
            <a:off x="404813" y="1546225"/>
            <a:ext cx="8496300" cy="4114800"/>
          </a:xfrm>
        </p:spPr>
        <p:txBody>
          <a:bodyPr/>
          <a:lstStyle/>
          <a:p>
            <a:pPr marL="0" indent="0">
              <a:buFont typeface="Wingdings" panose="05000000000000000000" pitchFamily="2" charset="2"/>
              <a:buNone/>
            </a:pPr>
            <a:r>
              <a:rPr lang="en-US" altLang="en-US" b="1" smtClean="0"/>
              <a:t>RESULTS: </a:t>
            </a:r>
          </a:p>
          <a:p>
            <a:pPr marL="0" indent="0"/>
            <a:r>
              <a:rPr lang="en-US" altLang="en-US" smtClean="0"/>
              <a:t>Data for 100 patients were analyzed. Testicular atrophy occurred in 2.5% of cases. All secondary cases underwent an ipsilateral repair for non-descended testis. There was no reported testicular re-ascent.  There was no significant difference in outcomes comparing the experience of surgeon (consultant n = 2, trainee surgeon n = 2). Postoperative catch-up growth with a larger post-operative volume  was found in half of cases. Half of testicles were larger than in control subjects.  </a:t>
            </a:r>
          </a:p>
          <a:p>
            <a:pPr marL="0" indent="0">
              <a:buFont typeface="Wingdings" panose="05000000000000000000" pitchFamily="2" charset="2"/>
              <a:buNone/>
            </a:pPr>
            <a:endParaRPr lang="en-US" altLang="en-US" smtClean="0"/>
          </a:p>
          <a:p>
            <a:pPr marL="0" indent="0">
              <a:buFont typeface="Wingdings" panose="05000000000000000000" pitchFamily="2" charset="2"/>
              <a:buNone/>
            </a:pPr>
            <a:endParaRPr lang="en-US" altLang="en-US" smtClean="0"/>
          </a:p>
          <a:p>
            <a:pPr marL="0" indent="0"/>
            <a:endParaRPr lang="en-US" altLang="en-US" smtClean="0"/>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A914AE8C-B911-4DD4-9340-8D3A71F51DF9}" type="slidenum">
              <a:rPr lang="sv-SE" altLang="en-US" sz="800">
                <a:solidFill>
                  <a:schemeClr val="bg2"/>
                </a:solidFill>
              </a:rPr>
              <a:pPr>
                <a:spcBef>
                  <a:spcPct val="0"/>
                </a:spcBef>
                <a:buClrTx/>
                <a:buFontTx/>
                <a:buNone/>
              </a:pPr>
              <a:t>15</a:t>
            </a:fld>
            <a:endParaRPr lang="sv-SE" altLang="en-US" sz="800">
              <a:solidFill>
                <a:schemeClr val="bg2"/>
              </a:solidFill>
            </a:endParaRPr>
          </a:p>
        </p:txBody>
      </p:sp>
      <p:sp>
        <p:nvSpPr>
          <p:cNvPr id="5" name="Donut 4">
            <a:extLst/>
          </p:cNvPr>
          <p:cNvSpPr/>
          <p:nvPr/>
        </p:nvSpPr>
        <p:spPr bwMode="auto">
          <a:xfrm>
            <a:off x="0" y="836613"/>
            <a:ext cx="8991600" cy="4105275"/>
          </a:xfrm>
          <a:prstGeom prst="donut">
            <a:avLst>
              <a:gd name="adj" fmla="val 2954"/>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en-US" dirty="0">
              <a:latin typeface="Times" pitchFamily="-111" charset="0"/>
              <a:ea typeface="ＭＳ Ｐゴシック" charset="0"/>
              <a:cs typeface="ＭＳ Ｐゴシック" charset="0"/>
            </a:endParaRPr>
          </a:p>
        </p:txBody>
      </p:sp>
      <p:sp>
        <p:nvSpPr>
          <p:cNvPr id="6" name="TextBox 5"/>
          <p:cNvSpPr txBox="1">
            <a:spLocks noChangeArrowheads="1"/>
          </p:cNvSpPr>
          <p:nvPr/>
        </p:nvSpPr>
        <p:spPr bwMode="auto">
          <a:xfrm>
            <a:off x="2771775" y="4325938"/>
            <a:ext cx="6040438" cy="831850"/>
          </a:xfrm>
          <a:prstGeom prst="rect">
            <a:avLst/>
          </a:prstGeom>
          <a:solidFill>
            <a:schemeClr val="bg1"/>
          </a:solidFill>
          <a:ln w="57150">
            <a:solidFill>
              <a:srgbClr val="800000"/>
            </a:solidFill>
            <a:miter lim="800000"/>
            <a:headEnd/>
            <a:tailEnd/>
          </a:ln>
        </p:spPr>
        <p:txBody>
          <a:bodyPr wrap="none">
            <a:spAutoFit/>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en-US" altLang="en-US" sz="2400">
                <a:latin typeface="Times" panose="02020603050405020304" pitchFamily="18" charset="0"/>
              </a:rPr>
              <a:t>Results: Concise sentences, new and important </a:t>
            </a:r>
          </a:p>
          <a:p>
            <a:pPr eaLnBrk="1" hangingPunct="1">
              <a:spcBef>
                <a:spcPct val="0"/>
              </a:spcBef>
              <a:buClrTx/>
              <a:buFontTx/>
              <a:buNone/>
            </a:pPr>
            <a:r>
              <a:rPr lang="nl-NL" altLang="en-US" sz="2400">
                <a:latin typeface="Times" panose="02020603050405020304" pitchFamily="18" charset="0"/>
              </a:rPr>
              <a:t>(10 p)</a:t>
            </a:r>
            <a:endParaRPr lang="en-US" altLang="en-US" sz="2400">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noChangeArrowheads="1"/>
          </p:cNvSpPr>
          <p:nvPr>
            <p:ph idx="1"/>
          </p:nvPr>
        </p:nvSpPr>
        <p:spPr>
          <a:xfrm>
            <a:off x="395288" y="620713"/>
            <a:ext cx="8208962" cy="4114800"/>
          </a:xfrm>
        </p:spPr>
        <p:txBody>
          <a:bodyPr/>
          <a:lstStyle/>
          <a:p>
            <a:pPr marL="0" indent="0">
              <a:buFont typeface="Wingdings" panose="05000000000000000000" pitchFamily="2" charset="2"/>
              <a:buNone/>
            </a:pPr>
            <a:r>
              <a:rPr lang="en-US" altLang="en-US" b="1" smtClean="0"/>
              <a:t>DISCUSSION: </a:t>
            </a:r>
          </a:p>
          <a:p>
            <a:pPr marL="0" indent="0">
              <a:buFont typeface="Wingdings" panose="05000000000000000000" pitchFamily="2" charset="2"/>
              <a:buNone/>
            </a:pPr>
            <a:r>
              <a:rPr lang="en-US" altLang="en-US" smtClean="0"/>
              <a:t>Previous studies have reported a testicular atrophy rate of 5% after repair of primary non-descended testicle. The present study concerning secondary non-descended testicles reported a lower rate of 2.5%. It was also found that testicular atrophy was not dependent on the experience of the operating surgeon. Animal studies have supported the hypothesis that increased temperature has a detrimental effect on testicular volume. However, follow-up in the present cohort was short (median 3 months),  making interpretation of this finding difficult. Good testicular size has been acknowledged as a marker for good function related to spermatogenesis.</a:t>
            </a:r>
          </a:p>
          <a:p>
            <a:pPr marL="0" indent="0">
              <a:buFont typeface="Wingdings" panose="05000000000000000000" pitchFamily="2" charset="2"/>
              <a:buNone/>
            </a:pPr>
            <a:r>
              <a:rPr lang="en-US" altLang="en-US" b="1" smtClean="0"/>
              <a:t>CONCLUSION:</a:t>
            </a:r>
          </a:p>
          <a:p>
            <a:pPr marL="0" indent="0">
              <a:buFont typeface="Wingdings" panose="05000000000000000000" pitchFamily="2" charset="2"/>
              <a:buNone/>
            </a:pPr>
            <a:r>
              <a:rPr lang="en-US" altLang="en-US" smtClean="0"/>
              <a:t>Catch-up growth after surgery was found after repair of secondary ascended testicles. The mechanism for testicular catch-up growth is not well understood. </a:t>
            </a:r>
          </a:p>
          <a:p>
            <a:pPr marL="0" indent="0">
              <a:buFont typeface="Wingdings" panose="05000000000000000000" pitchFamily="2" charset="2"/>
              <a:buNone/>
            </a:pPr>
            <a:endParaRPr lang="en-US" altLang="en-US" smtClean="0"/>
          </a:p>
          <a:p>
            <a:pPr marL="0" indent="0"/>
            <a:endParaRPr lang="en-US" altLang="en-US" smtClean="0"/>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36F634F7-2B60-4003-9667-608DE5509D31}" type="slidenum">
              <a:rPr lang="sv-SE" altLang="en-US" sz="800">
                <a:solidFill>
                  <a:schemeClr val="bg2"/>
                </a:solidFill>
              </a:rPr>
              <a:pPr>
                <a:spcBef>
                  <a:spcPct val="0"/>
                </a:spcBef>
                <a:buClrTx/>
                <a:buFontTx/>
                <a:buNone/>
              </a:pPr>
              <a:t>16</a:t>
            </a:fld>
            <a:endParaRPr lang="sv-SE" altLang="en-US" sz="800">
              <a:solidFill>
                <a:schemeClr val="bg2"/>
              </a:solidFill>
            </a:endParaRPr>
          </a:p>
        </p:txBody>
      </p:sp>
      <p:sp>
        <p:nvSpPr>
          <p:cNvPr id="6" name="Donut 5">
            <a:extLst/>
          </p:cNvPr>
          <p:cNvSpPr/>
          <p:nvPr/>
        </p:nvSpPr>
        <p:spPr bwMode="auto">
          <a:xfrm>
            <a:off x="-468313" y="4292600"/>
            <a:ext cx="9288463" cy="1341438"/>
          </a:xfrm>
          <a:prstGeom prst="donut">
            <a:avLst>
              <a:gd name="adj" fmla="val 5645"/>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en-US" dirty="0">
              <a:latin typeface="Times" pitchFamily="-111" charset="0"/>
              <a:ea typeface="ＭＳ Ｐゴシック" charset="0"/>
              <a:cs typeface="ＭＳ Ｐゴシック" charset="0"/>
            </a:endParaRPr>
          </a:p>
        </p:txBody>
      </p:sp>
      <p:sp>
        <p:nvSpPr>
          <p:cNvPr id="7" name="TextBox 6"/>
          <p:cNvSpPr txBox="1">
            <a:spLocks noChangeArrowheads="1"/>
          </p:cNvSpPr>
          <p:nvPr/>
        </p:nvSpPr>
        <p:spPr bwMode="auto">
          <a:xfrm>
            <a:off x="3779838" y="4076700"/>
            <a:ext cx="5040312" cy="461963"/>
          </a:xfrm>
          <a:prstGeom prst="rect">
            <a:avLst/>
          </a:prstGeom>
          <a:solidFill>
            <a:schemeClr val="bg1"/>
          </a:solidFill>
          <a:ln w="57150">
            <a:solidFill>
              <a:srgbClr val="800000"/>
            </a:solidFill>
            <a:miter lim="800000"/>
            <a:headEnd/>
            <a:tailEnd/>
          </a:ln>
        </p:spPr>
        <p:txBody>
          <a:bodyPr>
            <a:spAutoFit/>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en-US" altLang="en-US" sz="2400">
                <a:latin typeface="Times" panose="02020603050405020304" pitchFamily="18" charset="0"/>
              </a:rPr>
              <a:t>Conclusion: Valid </a:t>
            </a:r>
            <a:r>
              <a:rPr lang="nl-NL" altLang="en-US" sz="2400">
                <a:latin typeface="Times" panose="02020603050405020304" pitchFamily="18" charset="0"/>
              </a:rPr>
              <a:t>(0 p) (no penalty) </a:t>
            </a:r>
            <a:endParaRPr lang="en-US" altLang="en-US" sz="2400">
              <a:latin typeface="Times" panose="02020603050405020304" pitchFamily="18" charset="0"/>
            </a:endParaRPr>
          </a:p>
        </p:txBody>
      </p:sp>
      <p:sp>
        <p:nvSpPr>
          <p:cNvPr id="3" name="TextBox 2"/>
          <p:cNvSpPr txBox="1">
            <a:spLocks noChangeArrowheads="1"/>
          </p:cNvSpPr>
          <p:nvPr/>
        </p:nvSpPr>
        <p:spPr bwMode="auto">
          <a:xfrm>
            <a:off x="947738" y="5661025"/>
            <a:ext cx="830421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en-US" altLang="en-US" sz="2400" b="1">
                <a:solidFill>
                  <a:srgbClr val="870052"/>
                </a:solidFill>
                <a:latin typeface="Times" panose="02020603050405020304" pitchFamily="18" charset="0"/>
              </a:rPr>
              <a:t>In summary</a:t>
            </a:r>
            <a:r>
              <a:rPr lang="en-US" altLang="en-US" sz="2400" b="1">
                <a:latin typeface="Times" panose="02020603050405020304" pitchFamily="18" charset="0"/>
              </a:rPr>
              <a:t>: </a:t>
            </a:r>
            <a:r>
              <a:rPr lang="en-US" altLang="en-US" sz="2400">
                <a:latin typeface="Times" panose="02020603050405020304" pitchFamily="18" charset="0"/>
              </a:rPr>
              <a:t>probably around 80-90 p from each reveiwers</a:t>
            </a:r>
          </a:p>
          <a:p>
            <a:pPr eaLnBrk="1" hangingPunct="1">
              <a:spcBef>
                <a:spcPct val="0"/>
              </a:spcBef>
              <a:buClrTx/>
              <a:buFontTx/>
              <a:buNone/>
            </a:pPr>
            <a:r>
              <a:rPr lang="en-US" altLang="en-US" sz="2400">
                <a:solidFill>
                  <a:srgbClr val="870052"/>
                </a:solidFill>
                <a:latin typeface="Times" panose="02020603050405020304" pitchFamily="18" charset="0"/>
                <a:sym typeface="Wingdings" panose="05000000000000000000" pitchFamily="2" charset="2"/>
              </a:rPr>
              <a:t> Accepted poster!</a:t>
            </a:r>
            <a:endParaRPr lang="en-US" altLang="en-US" sz="2400">
              <a:solidFill>
                <a:srgbClr val="870052"/>
              </a:solidFill>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noChangeArrowheads="1"/>
          </p:cNvSpPr>
          <p:nvPr>
            <p:ph type="title"/>
          </p:nvPr>
        </p:nvSpPr>
        <p:spPr/>
        <p:txBody>
          <a:bodyPr/>
          <a:lstStyle/>
          <a:p>
            <a:r>
              <a:rPr lang="en-US" altLang="en-US" b="0" smtClean="0">
                <a:solidFill>
                  <a:srgbClr val="000000"/>
                </a:solidFill>
              </a:rPr>
              <a:t>ESPU scientific committee would probably have accepted this abstract for a poster presentation.</a:t>
            </a:r>
            <a:r>
              <a:rPr lang="en-US" altLang="en-US" smtClean="0">
                <a:solidFill>
                  <a:srgbClr val="000000"/>
                </a:solidFill>
              </a:rPr>
              <a:t/>
            </a:r>
            <a:br>
              <a:rPr lang="en-US" altLang="en-US" smtClean="0">
                <a:solidFill>
                  <a:srgbClr val="000000"/>
                </a:solidFill>
              </a:rPr>
            </a:br>
            <a:r>
              <a:rPr lang="en-US" altLang="en-US" smtClean="0">
                <a:solidFill>
                  <a:srgbClr val="000000"/>
                </a:solidFill>
              </a:rPr>
              <a:t/>
            </a:r>
            <a:br>
              <a:rPr lang="en-US" altLang="en-US" smtClean="0">
                <a:solidFill>
                  <a:srgbClr val="000000"/>
                </a:solidFill>
              </a:rPr>
            </a:br>
            <a:r>
              <a:rPr lang="en-US" altLang="en-US" b="0" smtClean="0"/>
              <a:t>However, </a:t>
            </a:r>
            <a:r>
              <a:rPr lang="en-US" altLang="en-US" b="0" smtClean="0">
                <a:solidFill>
                  <a:schemeClr val="tx1"/>
                </a:solidFill>
              </a:rPr>
              <a:t>BIAS</a:t>
            </a:r>
            <a:r>
              <a:rPr lang="en-US" altLang="en-US" b="0" smtClean="0"/>
              <a:t>, does not make this a convincing paper. </a:t>
            </a:r>
            <a:br>
              <a:rPr lang="en-US" altLang="en-US" b="0" smtClean="0"/>
            </a:br>
            <a:r>
              <a:rPr lang="en-US" altLang="en-US" b="0" smtClean="0"/>
              <a:t/>
            </a:r>
            <a:br>
              <a:rPr lang="en-US" altLang="en-US" b="0" smtClean="0"/>
            </a:br>
            <a:r>
              <a:rPr lang="en-US" altLang="en-US" b="0" smtClean="0"/>
              <a:t>In this example we visualize the importance of:</a:t>
            </a:r>
            <a:br>
              <a:rPr lang="en-US" altLang="en-US" b="0" smtClean="0"/>
            </a:br>
            <a:r>
              <a:rPr lang="en-US" altLang="en-US" b="0" smtClean="0"/>
              <a:t>	- peer reviewing</a:t>
            </a:r>
            <a:br>
              <a:rPr lang="en-US" altLang="en-US" b="0" smtClean="0"/>
            </a:br>
            <a:r>
              <a:rPr lang="en-US" altLang="en-US" b="0" smtClean="0"/>
              <a:t>	- scientific communications</a:t>
            </a:r>
            <a:br>
              <a:rPr lang="en-US" altLang="en-US" b="0" smtClean="0"/>
            </a:br>
            <a:r>
              <a:rPr lang="en-US" altLang="en-US" b="0" smtClean="0"/>
              <a:t>	- ethics and honesty in research	 </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4354A5FB-3EE7-48DE-8D97-6DFB9FF427E8}" type="slidenum">
              <a:rPr lang="sv-SE" altLang="en-US" sz="800">
                <a:solidFill>
                  <a:schemeClr val="bg2"/>
                </a:solidFill>
              </a:rPr>
              <a:pPr>
                <a:spcBef>
                  <a:spcPct val="0"/>
                </a:spcBef>
                <a:buClrTx/>
                <a:buFontTx/>
                <a:buNone/>
              </a:pPr>
              <a:t>17</a:t>
            </a:fld>
            <a:endParaRPr lang="sv-SE" altLang="en-US" sz="800">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noChangeArrowheads="1"/>
          </p:cNvSpPr>
          <p:nvPr>
            <p:ph type="title"/>
          </p:nvPr>
        </p:nvSpPr>
        <p:spPr>
          <a:xfrm>
            <a:off x="539750" y="476250"/>
            <a:ext cx="7772400" cy="1143000"/>
          </a:xfrm>
        </p:spPr>
        <p:txBody>
          <a:bodyPr/>
          <a:lstStyle/>
          <a:p>
            <a:r>
              <a:rPr lang="en-US" altLang="en-US" smtClean="0"/>
              <a:t>Background</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35C2969E-23F2-4783-8527-1716CA9FBDFB}" type="slidenum">
              <a:rPr lang="sv-SE" altLang="en-US" sz="800">
                <a:solidFill>
                  <a:schemeClr val="bg2"/>
                </a:solidFill>
              </a:rPr>
              <a:pPr>
                <a:spcBef>
                  <a:spcPct val="0"/>
                </a:spcBef>
                <a:buClrTx/>
                <a:buFontTx/>
                <a:buNone/>
              </a:pPr>
              <a:t>2</a:t>
            </a:fld>
            <a:endParaRPr lang="sv-SE" altLang="en-US" sz="800">
              <a:solidFill>
                <a:schemeClr val="bg2"/>
              </a:solidFill>
            </a:endParaRPr>
          </a:p>
        </p:txBody>
      </p:sp>
      <p:pic>
        <p:nvPicPr>
          <p:cNvPr id="17412" name="Picture 6" descr="Screenshot 2019-04-19 at 16.20.43.png"/>
          <p:cNvPicPr>
            <a:picLocks noChangeAspect="1"/>
          </p:cNvPicPr>
          <p:nvPr/>
        </p:nvPicPr>
        <p:blipFill>
          <a:blip r:embed="rId3">
            <a:extLst>
              <a:ext uri="{28A0092B-C50C-407E-A947-70E740481C1C}">
                <a14:useLocalDpi xmlns:a14="http://schemas.microsoft.com/office/drawing/2010/main" val="0"/>
              </a:ext>
            </a:extLst>
          </a:blip>
          <a:srcRect l="-377" b="2814"/>
          <a:stretch>
            <a:fillRect/>
          </a:stretch>
        </p:blipFill>
        <p:spPr bwMode="auto">
          <a:xfrm>
            <a:off x="730250" y="1057275"/>
            <a:ext cx="6505575" cy="530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p:cNvPr>
          <p:cNvSpPr txBox="1"/>
          <p:nvPr/>
        </p:nvSpPr>
        <p:spPr>
          <a:xfrm>
            <a:off x="6732588" y="6402388"/>
            <a:ext cx="2078037" cy="339725"/>
          </a:xfrm>
          <a:prstGeom prst="rect">
            <a:avLst/>
          </a:prstGeom>
          <a:noFill/>
        </p:spPr>
        <p:txBody>
          <a:bodyPr wrap="none">
            <a:spAutoFit/>
          </a:bodyPr>
          <a:lstStyle/>
          <a:p>
            <a:pPr eaLnBrk="1" hangingPunct="1">
              <a:defRPr/>
            </a:pPr>
            <a:r>
              <a:rPr lang="en-US" sz="1600" dirty="0">
                <a:latin typeface="+mj-lt"/>
                <a:ea typeface="ＭＳ Ｐゴシック" charset="0"/>
                <a:cs typeface="ＭＳ Ｐゴシック" charset="0"/>
              </a:rPr>
              <a:t>Acta Pediatrica 2006</a:t>
            </a:r>
          </a:p>
        </p:txBody>
      </p:sp>
      <p:sp>
        <p:nvSpPr>
          <p:cNvPr id="2" name="Left Arrow 1"/>
          <p:cNvSpPr>
            <a:spLocks noChangeArrowheads="1"/>
          </p:cNvSpPr>
          <p:nvPr/>
        </p:nvSpPr>
        <p:spPr bwMode="auto">
          <a:xfrm>
            <a:off x="2916238" y="5445125"/>
            <a:ext cx="1008062" cy="215900"/>
          </a:xfrm>
          <a:prstGeom prst="leftArrow">
            <a:avLst>
              <a:gd name="adj1" fmla="val 50000"/>
              <a:gd name="adj2" fmla="val 50020"/>
            </a:avLst>
          </a:prstGeom>
          <a:solidFill>
            <a:schemeClr val="accent1"/>
          </a:solidFill>
          <a:ln w="9525">
            <a:solidFill>
              <a:schemeClr val="tx1"/>
            </a:solidFill>
            <a:round/>
            <a:headEnd/>
            <a:tailEnd/>
          </a:ln>
        </p:spPr>
        <p:txBody>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en-US" altLang="en-US" sz="2400">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noChangeArrowheads="1"/>
          </p:cNvSpPr>
          <p:nvPr>
            <p:ph type="title"/>
          </p:nvPr>
        </p:nvSpPr>
        <p:spPr>
          <a:xfrm>
            <a:off x="539750" y="620713"/>
            <a:ext cx="7772400" cy="1143000"/>
          </a:xfrm>
        </p:spPr>
        <p:txBody>
          <a:bodyPr/>
          <a:lstStyle/>
          <a:p>
            <a:r>
              <a:rPr lang="en-US" altLang="en-US" smtClean="0"/>
              <a:t>Study design</a:t>
            </a:r>
          </a:p>
        </p:txBody>
      </p:sp>
      <p:sp>
        <p:nvSpPr>
          <p:cNvPr id="19459" name="Content Placeholder 2"/>
          <p:cNvSpPr>
            <a:spLocks noGrp="1" noChangeArrowheads="1"/>
          </p:cNvSpPr>
          <p:nvPr>
            <p:ph idx="1"/>
          </p:nvPr>
        </p:nvSpPr>
        <p:spPr>
          <a:xfrm>
            <a:off x="539750" y="1268413"/>
            <a:ext cx="7772400" cy="4114800"/>
          </a:xfrm>
        </p:spPr>
        <p:txBody>
          <a:bodyPr/>
          <a:lstStyle/>
          <a:p>
            <a:r>
              <a:rPr lang="en-US" altLang="en-US" smtClean="0"/>
              <a:t>Prospective study</a:t>
            </a:r>
          </a:p>
          <a:p>
            <a:r>
              <a:rPr lang="en-US" altLang="en-US" smtClean="0"/>
              <a:t>Patient group: boys with unilateral ascending testicles (previously diagnosed as retractile testicles) </a:t>
            </a:r>
          </a:p>
          <a:p>
            <a:r>
              <a:rPr lang="en-US" altLang="en-US" smtClean="0"/>
              <a:t>Ultrasound for volume measurements. Size of inguinal testicle was compared with contralateral side. Index was used (undescended/descended)</a:t>
            </a:r>
          </a:p>
          <a:p>
            <a:r>
              <a:rPr lang="en-US" altLang="en-US" smtClean="0"/>
              <a:t>New volume assessment 1-6 months after the surgical repair. Volume assessment with orchidometer. </a:t>
            </a:r>
          </a:p>
          <a:p>
            <a:r>
              <a:rPr lang="en-US" altLang="en-US" smtClean="0"/>
              <a:t>Control group: 20 boys with normal testicular status</a:t>
            </a:r>
          </a:p>
          <a:p>
            <a:pPr>
              <a:buFont typeface="Wingdings" panose="05000000000000000000" pitchFamily="2" charset="2"/>
              <a:buNone/>
            </a:pPr>
            <a:endParaRPr lang="en-US" altLang="en-US"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2C622EA9-66BA-4601-9C32-CB4967606FD1}" type="slidenum">
              <a:rPr lang="sv-SE" altLang="en-US" sz="800">
                <a:solidFill>
                  <a:schemeClr val="bg2"/>
                </a:solidFill>
              </a:rPr>
              <a:pPr>
                <a:spcBef>
                  <a:spcPct val="0"/>
                </a:spcBef>
                <a:buClrTx/>
                <a:buFontTx/>
                <a:buNone/>
              </a:pPr>
              <a:t>3</a:t>
            </a:fld>
            <a:endParaRPr lang="sv-SE" altLang="en-US" sz="800">
              <a:solidFill>
                <a:schemeClr val="bg2"/>
              </a:solidFill>
            </a:endParaRPr>
          </a:p>
        </p:txBody>
      </p:sp>
      <p:sp>
        <p:nvSpPr>
          <p:cNvPr id="19461" name="TextBox 1"/>
          <p:cNvSpPr txBox="1">
            <a:spLocks noChangeArrowheads="1"/>
          </p:cNvSpPr>
          <p:nvPr/>
        </p:nvSpPr>
        <p:spPr bwMode="auto">
          <a:xfrm>
            <a:off x="468313" y="4437063"/>
            <a:ext cx="74549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 typeface="Wingdings" panose="05000000000000000000" pitchFamily="2" charset="2"/>
              <a:buNone/>
            </a:pPr>
            <a:r>
              <a:rPr lang="en-US" altLang="en-US">
                <a:solidFill>
                  <a:schemeClr val="accent1"/>
                </a:solidFill>
              </a:rPr>
              <a:t>Definitions</a:t>
            </a:r>
          </a:p>
          <a:p>
            <a:pPr>
              <a:spcBef>
                <a:spcPct val="0"/>
              </a:spcBef>
              <a:buClrTx/>
              <a:buFontTx/>
              <a:buNone/>
            </a:pPr>
            <a:r>
              <a:rPr lang="en-US" altLang="en-US"/>
              <a:t>Index &lt; 1 (smaller retracted testicle)</a:t>
            </a:r>
          </a:p>
          <a:p>
            <a:pPr>
              <a:spcBef>
                <a:spcPct val="0"/>
              </a:spcBef>
              <a:buClrTx/>
              <a:buFontTx/>
              <a:buNone/>
            </a:pPr>
            <a:r>
              <a:rPr lang="en-US" altLang="en-US"/>
              <a:t>Testicular atrophy was defined as &gt;50% loss of volume </a:t>
            </a:r>
          </a:p>
          <a:p>
            <a:pPr>
              <a:spcBef>
                <a:spcPct val="0"/>
              </a:spcBef>
              <a:buClrTx/>
              <a:buFontTx/>
              <a:buNone/>
            </a:pPr>
            <a:r>
              <a:rPr lang="en-US" altLang="en-US"/>
              <a:t>Or postoperative volume &lt;25% of the contralateral testicle </a:t>
            </a:r>
          </a:p>
          <a:p>
            <a:pPr>
              <a:spcBef>
                <a:spcPct val="0"/>
              </a:spcBef>
              <a:buClrTx/>
              <a:buFontTx/>
              <a:buNone/>
            </a:pPr>
            <a:r>
              <a:rPr lang="en-US" altLang="en-US"/>
              <a:t>Patients were excluded for incomplete data or loss for follow-up</a:t>
            </a:r>
          </a:p>
          <a:p>
            <a:pPr>
              <a:spcBef>
                <a:spcPct val="0"/>
              </a:spcBef>
              <a:buClrTx/>
              <a:buFontTx/>
              <a:buNone/>
            </a:pPr>
            <a:endParaRPr lang="en-US" altLang="en-US" sz="2400">
              <a:latin typeface="Times"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noChangeArrowheads="1"/>
          </p:cNvSpPr>
          <p:nvPr>
            <p:ph type="title"/>
          </p:nvPr>
        </p:nvSpPr>
        <p:spPr/>
        <p:txBody>
          <a:bodyPr/>
          <a:lstStyle/>
          <a:p>
            <a:r>
              <a:rPr lang="en-US" altLang="en-US" smtClean="0"/>
              <a:t>Demographics</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FEEDC06E-19A9-460A-9AFB-9AB3D453EB6B}" type="slidenum">
              <a:rPr lang="sv-SE" altLang="en-US" sz="800">
                <a:solidFill>
                  <a:schemeClr val="bg2"/>
                </a:solidFill>
              </a:rPr>
              <a:pPr>
                <a:spcBef>
                  <a:spcPct val="0"/>
                </a:spcBef>
                <a:buClrTx/>
                <a:buFontTx/>
                <a:buNone/>
              </a:pPr>
              <a:t>4</a:t>
            </a:fld>
            <a:endParaRPr lang="sv-SE" altLang="en-US" sz="800">
              <a:solidFill>
                <a:schemeClr val="bg2"/>
              </a:solidFill>
            </a:endParaRPr>
          </a:p>
        </p:txBody>
      </p:sp>
      <p:graphicFrame>
        <p:nvGraphicFramePr>
          <p:cNvPr id="2" name="Table 1">
            <a:extLst/>
          </p:cNvPr>
          <p:cNvGraphicFramePr>
            <a:graphicFrameLocks noGrp="1"/>
          </p:cNvGraphicFramePr>
          <p:nvPr/>
        </p:nvGraphicFramePr>
        <p:xfrm>
          <a:off x="504058" y="1916832"/>
          <a:ext cx="8028382" cy="3672408"/>
        </p:xfrm>
        <a:graphic>
          <a:graphicData uri="http://schemas.openxmlformats.org/drawingml/2006/table">
            <a:tbl>
              <a:tblPr firstRow="1" firstCol="1" bandRow="1">
                <a:tableStyleId>{35758FB7-9AC5-4552-8A53-C91805E547FA}</a:tableStyleId>
              </a:tblPr>
              <a:tblGrid>
                <a:gridCol w="1063199">
                  <a:extLst>
                    <a:ext uri="{9D8B030D-6E8A-4147-A177-3AD203B41FA5}">
                      <a16:colId xmlns:a16="http://schemas.microsoft.com/office/drawing/2014/main" val="20000"/>
                    </a:ext>
                  </a:extLst>
                </a:gridCol>
                <a:gridCol w="1063199">
                  <a:extLst>
                    <a:ext uri="{9D8B030D-6E8A-4147-A177-3AD203B41FA5}">
                      <a16:colId xmlns:a16="http://schemas.microsoft.com/office/drawing/2014/main" val="20001"/>
                    </a:ext>
                  </a:extLst>
                </a:gridCol>
                <a:gridCol w="890306">
                  <a:extLst>
                    <a:ext uri="{9D8B030D-6E8A-4147-A177-3AD203B41FA5}">
                      <a16:colId xmlns:a16="http://schemas.microsoft.com/office/drawing/2014/main" val="20002"/>
                    </a:ext>
                  </a:extLst>
                </a:gridCol>
                <a:gridCol w="1467526">
                  <a:extLst>
                    <a:ext uri="{9D8B030D-6E8A-4147-A177-3AD203B41FA5}">
                      <a16:colId xmlns:a16="http://schemas.microsoft.com/office/drawing/2014/main" val="20003"/>
                    </a:ext>
                  </a:extLst>
                </a:gridCol>
                <a:gridCol w="873552">
                  <a:extLst>
                    <a:ext uri="{9D8B030D-6E8A-4147-A177-3AD203B41FA5}">
                      <a16:colId xmlns:a16="http://schemas.microsoft.com/office/drawing/2014/main" val="20004"/>
                    </a:ext>
                  </a:extLst>
                </a:gridCol>
                <a:gridCol w="1659336">
                  <a:extLst>
                    <a:ext uri="{9D8B030D-6E8A-4147-A177-3AD203B41FA5}">
                      <a16:colId xmlns:a16="http://schemas.microsoft.com/office/drawing/2014/main" val="20005"/>
                    </a:ext>
                  </a:extLst>
                </a:gridCol>
                <a:gridCol w="1011264">
                  <a:extLst>
                    <a:ext uri="{9D8B030D-6E8A-4147-A177-3AD203B41FA5}">
                      <a16:colId xmlns:a16="http://schemas.microsoft.com/office/drawing/2014/main" val="20006"/>
                    </a:ext>
                  </a:extLst>
                </a:gridCol>
              </a:tblGrid>
              <a:tr h="1623374">
                <a:tc>
                  <a:txBody>
                    <a:bodyPr/>
                    <a:lstStyle/>
                    <a:p>
                      <a:endParaRPr lang="en-US" dirty="0"/>
                    </a:p>
                  </a:txBody>
                  <a:tcPr>
                    <a:lnR w="12700" cap="flat" cmpd="sng" algn="ctr">
                      <a:solidFill>
                        <a:scrgbClr r="0" g="0" b="0"/>
                      </a:solidFill>
                      <a:prstDash val="solid"/>
                      <a:round/>
                      <a:headEnd type="none" w="med" len="med"/>
                      <a:tailEnd type="none" w="med" len="med"/>
                    </a:lnR>
                  </a:tcPr>
                </a:tc>
                <a:tc>
                  <a:txBody>
                    <a:bodyPr/>
                    <a:lstStyle/>
                    <a:p>
                      <a:r>
                        <a:rPr lang="en-US" dirty="0"/>
                        <a:t>Age (mean)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r>
                        <a:rPr lang="en-US" dirty="0"/>
                        <a:t>P-value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r>
                        <a:rPr lang="en-US" dirty="0"/>
                        <a:t>Volume</a:t>
                      </a:r>
                      <a:r>
                        <a:rPr lang="en-US" baseline="0" dirty="0"/>
                        <a:t> (ml)</a:t>
                      </a:r>
                      <a:endParaRPr lang="en-US" dirty="0"/>
                    </a:p>
                    <a:p>
                      <a:r>
                        <a:rPr lang="en-US" dirty="0"/>
                        <a:t>Descended</a:t>
                      </a:r>
                      <a:r>
                        <a:rPr lang="en-US" baseline="0" dirty="0"/>
                        <a:t> testicle Left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r>
                        <a:rPr lang="en-US" dirty="0"/>
                        <a:t>P-value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r>
                        <a:rPr lang="en-US" dirty="0"/>
                        <a:t>Volume</a:t>
                      </a:r>
                      <a:r>
                        <a:rPr lang="en-US" baseline="0" dirty="0"/>
                        <a:t> (ml)</a:t>
                      </a:r>
                      <a:endParaRPr lang="en-US" dirty="0"/>
                    </a:p>
                    <a:p>
                      <a:r>
                        <a:rPr lang="en-US" dirty="0"/>
                        <a:t>Descended</a:t>
                      </a:r>
                      <a:r>
                        <a:rPr lang="en-US" baseline="0" dirty="0"/>
                        <a:t> testicle Right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r>
                        <a:rPr lang="en-US" dirty="0"/>
                        <a:t>P-</a:t>
                      </a:r>
                    </a:p>
                    <a:p>
                      <a:r>
                        <a:rPr lang="en-US" dirty="0"/>
                        <a:t>value</a:t>
                      </a:r>
                    </a:p>
                  </a:txBody>
                  <a:tcP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0"/>
                  </a:ext>
                </a:extLst>
              </a:tr>
              <a:tr h="710226">
                <a:tc>
                  <a:txBody>
                    <a:bodyPr/>
                    <a:lstStyle/>
                    <a:p>
                      <a:r>
                        <a:rPr lang="en-US" dirty="0"/>
                        <a:t>Cases (100)</a:t>
                      </a:r>
                    </a:p>
                  </a:txBody>
                  <a:tcPr>
                    <a:lnR w="12700" cap="flat" cmpd="sng" algn="ctr">
                      <a:solidFill>
                        <a:scrgbClr r="0" g="0" b="0"/>
                      </a:solidFill>
                      <a:prstDash val="solid"/>
                      <a:round/>
                      <a:headEnd type="none" w="med" len="med"/>
                      <a:tailEnd type="none" w="med" len="med"/>
                    </a:lnR>
                  </a:tcPr>
                </a:tc>
                <a:tc>
                  <a:txBody>
                    <a:bodyPr/>
                    <a:lstStyle/>
                    <a:p>
                      <a:r>
                        <a:rPr lang="en-US" dirty="0"/>
                        <a:t>4.6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rowSpan="3">
                  <a:txBody>
                    <a:bodyPr/>
                    <a:lstStyle/>
                    <a:p>
                      <a:r>
                        <a:rPr lang="en-US" dirty="0"/>
                        <a:t>0,98</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r>
                        <a:rPr lang="en-US" dirty="0"/>
                        <a:t>6,3 (65 cases)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rowSpan="3">
                  <a:txBody>
                    <a:bodyPr/>
                    <a:lstStyle/>
                    <a:p>
                      <a:r>
                        <a:rPr lang="en-US" dirty="0"/>
                        <a:t>0,95</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r>
                        <a:rPr lang="en-US" dirty="0"/>
                        <a:t>5,8 (35 cases)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rowSpan="3">
                  <a:txBody>
                    <a:bodyPr/>
                    <a:lstStyle/>
                    <a:p>
                      <a:pPr algn="just"/>
                      <a:r>
                        <a:rPr lang="en-US" dirty="0"/>
                        <a:t>0,9</a:t>
                      </a:r>
                    </a:p>
                  </a:txBody>
                  <a:tcPr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1"/>
                  </a:ext>
                </a:extLst>
              </a:tr>
              <a:tr h="710226">
                <a:tc>
                  <a:txBody>
                    <a:bodyPr/>
                    <a:lstStyle/>
                    <a:p>
                      <a:r>
                        <a:rPr lang="en-US" dirty="0"/>
                        <a:t>Control</a:t>
                      </a:r>
                    </a:p>
                    <a:p>
                      <a:r>
                        <a:rPr lang="en-US" dirty="0"/>
                        <a:t>(20)</a:t>
                      </a:r>
                    </a:p>
                  </a:txBody>
                  <a:tcPr>
                    <a:lnR w="12700" cap="flat" cmpd="sng" algn="ctr">
                      <a:solidFill>
                        <a:scrgbClr r="0" g="0" b="0"/>
                      </a:solidFill>
                      <a:prstDash val="solid"/>
                      <a:round/>
                      <a:headEnd type="none" w="med" len="med"/>
                      <a:tailEnd type="none" w="med" len="med"/>
                    </a:lnR>
                  </a:tcPr>
                </a:tc>
                <a:tc>
                  <a:txBody>
                    <a:bodyPr/>
                    <a:lstStyle/>
                    <a:p>
                      <a:r>
                        <a:rPr lang="en-US" dirty="0"/>
                        <a:t>4,5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v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r>
                        <a:rPr lang="en-US" dirty="0"/>
                        <a:t>6,5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v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r>
                        <a:rPr lang="en-US" dirty="0"/>
                        <a:t>5,9</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vMerge="1">
                  <a:txBody>
                    <a:bodyPr/>
                    <a:lstStyle/>
                    <a:p>
                      <a:endParaRPr lang="en-US" dirty="0"/>
                    </a:p>
                  </a:txBody>
                  <a:tcP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2"/>
                  </a:ext>
                </a:extLst>
              </a:tr>
              <a:tr h="628582">
                <a:tc>
                  <a:txBody>
                    <a:bodyPr/>
                    <a:lstStyle/>
                    <a:p>
                      <a:endParaRPr lang="en-US" dirty="0"/>
                    </a:p>
                  </a:txBody>
                  <a:tcPr>
                    <a:lnR w="12700" cap="flat" cmpd="sng" algn="ctr">
                      <a:solidFill>
                        <a:scrgbClr r="0" g="0" b="0"/>
                      </a:solidFill>
                      <a:prstDash val="solid"/>
                      <a:round/>
                      <a:headEnd type="none" w="med" len="med"/>
                      <a:tailEnd type="none" w="med" len="med"/>
                    </a:lnR>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v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v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vMerge="1">
                  <a:txBody>
                    <a:bodyPr/>
                    <a:lstStyle/>
                    <a:p>
                      <a:endParaRPr lang="en-US" dirty="0"/>
                    </a:p>
                  </a:txBody>
                  <a:tcP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noChangeArrowheads="1"/>
          </p:cNvSpPr>
          <p:nvPr>
            <p:ph type="title"/>
          </p:nvPr>
        </p:nvSpPr>
        <p:spPr>
          <a:xfrm>
            <a:off x="539750" y="765175"/>
            <a:ext cx="7772400" cy="1143000"/>
          </a:xfrm>
        </p:spPr>
        <p:txBody>
          <a:bodyPr/>
          <a:lstStyle/>
          <a:p>
            <a:r>
              <a:rPr lang="en-US" altLang="en-US" smtClean="0"/>
              <a:t>Results</a:t>
            </a:r>
          </a:p>
        </p:txBody>
      </p:sp>
      <p:sp>
        <p:nvSpPr>
          <p:cNvPr id="23555" name="Content Placeholder 2"/>
          <p:cNvSpPr>
            <a:spLocks noGrp="1" noChangeArrowheads="1"/>
          </p:cNvSpPr>
          <p:nvPr>
            <p:ph idx="1"/>
          </p:nvPr>
        </p:nvSpPr>
        <p:spPr>
          <a:xfrm>
            <a:off x="323850" y="1484313"/>
            <a:ext cx="8496300" cy="4114800"/>
          </a:xfrm>
        </p:spPr>
        <p:txBody>
          <a:bodyPr/>
          <a:lstStyle/>
          <a:p>
            <a:r>
              <a:rPr lang="en-US" altLang="en-US" smtClean="0"/>
              <a:t>Data from 100 patients were analyzed</a:t>
            </a:r>
          </a:p>
          <a:p>
            <a:r>
              <a:rPr lang="en-US" altLang="en-US" smtClean="0"/>
              <a:t>All had 2ary ascent and had undergone ipsilateral repair for non-descended testis </a:t>
            </a:r>
          </a:p>
          <a:p>
            <a:r>
              <a:rPr lang="en-US" altLang="en-US" smtClean="0"/>
              <a:t>Preop. inguinal testicles where smaller than contralateral side (p&lt;0,05)</a:t>
            </a:r>
          </a:p>
          <a:p>
            <a:r>
              <a:rPr lang="en-US" altLang="en-US" smtClean="0"/>
              <a:t>Catch-up growth with a larger post-operative volume was found in half of cases</a:t>
            </a:r>
          </a:p>
          <a:p>
            <a:r>
              <a:rPr lang="en-US" altLang="en-US" smtClean="0"/>
              <a:t>Half of testicles were larger than in control subjects </a:t>
            </a:r>
          </a:p>
          <a:p>
            <a:pPr>
              <a:buFont typeface="Wingdings" panose="05000000000000000000" pitchFamily="2" charset="2"/>
              <a:buNone/>
            </a:pPr>
            <a:endParaRPr lang="en-US" altLang="en-US" smtClean="0"/>
          </a:p>
          <a:p>
            <a:pPr>
              <a:buFont typeface="Wingdings" panose="05000000000000000000" pitchFamily="2" charset="2"/>
              <a:buNone/>
            </a:pPr>
            <a:r>
              <a:rPr lang="en-US" altLang="en-US" smtClean="0">
                <a:solidFill>
                  <a:srgbClr val="870052"/>
                </a:solidFill>
              </a:rPr>
              <a:t>Secondary outcomes</a:t>
            </a:r>
          </a:p>
          <a:p>
            <a:r>
              <a:rPr lang="en-US" altLang="en-US" smtClean="0"/>
              <a:t>Testicular atrophy occurred in 2.5% of cases</a:t>
            </a:r>
          </a:p>
          <a:p>
            <a:r>
              <a:rPr lang="en-US" altLang="en-US" smtClean="0"/>
              <a:t>There was no reported testicular re-ascent  </a:t>
            </a:r>
          </a:p>
          <a:p>
            <a:r>
              <a:rPr lang="en-US" altLang="en-US" smtClean="0"/>
              <a:t>There was no significant difference in outcomes comparing the experience of surgeon (consultant n = 2, trainee surgeon n = 2)</a:t>
            </a: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CE44CF66-CA07-4191-AFCE-4E21FFE52A8A}" type="slidenum">
              <a:rPr lang="sv-SE" altLang="en-US" sz="800">
                <a:solidFill>
                  <a:schemeClr val="bg2"/>
                </a:solidFill>
              </a:rPr>
              <a:pPr>
                <a:spcBef>
                  <a:spcPct val="0"/>
                </a:spcBef>
                <a:buClrTx/>
                <a:buFontTx/>
                <a:buNone/>
              </a:pPr>
              <a:t>5</a:t>
            </a:fld>
            <a:endParaRPr lang="sv-SE" altLang="en-US" sz="800">
              <a:solidFill>
                <a:schemeClr val="bg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noChangeArrowheads="1"/>
          </p:cNvSpPr>
          <p:nvPr>
            <p:ph type="title"/>
          </p:nvPr>
        </p:nvSpPr>
        <p:spPr/>
        <p:txBody>
          <a:bodyPr/>
          <a:lstStyle/>
          <a:p>
            <a:r>
              <a:rPr lang="en-US" altLang="en-US" smtClean="0"/>
              <a:t>Results: increase in volume after surgery</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911CA523-7B3D-46E3-BC8A-668043BF66B9}" type="slidenum">
              <a:rPr lang="sv-SE" altLang="en-US" sz="800">
                <a:solidFill>
                  <a:schemeClr val="bg2"/>
                </a:solidFill>
              </a:rPr>
              <a:pPr>
                <a:spcBef>
                  <a:spcPct val="0"/>
                </a:spcBef>
                <a:buClrTx/>
                <a:buFontTx/>
                <a:buNone/>
              </a:pPr>
              <a:t>6</a:t>
            </a:fld>
            <a:endParaRPr lang="sv-SE" altLang="en-US" sz="800">
              <a:solidFill>
                <a:schemeClr val="bg2"/>
              </a:solidFill>
            </a:endParaRPr>
          </a:p>
        </p:txBody>
      </p:sp>
      <p:pic>
        <p:nvPicPr>
          <p:cNvPr id="25604" name="Picture 8" descr="Screenshot 2019-04-19 at 23.43.34.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1688" y="1725613"/>
            <a:ext cx="7586662" cy="465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635375" y="2751138"/>
            <a:ext cx="1169988" cy="461962"/>
          </a:xfrm>
          <a:prstGeom prst="rect">
            <a:avLst/>
          </a:prstGeom>
          <a:noFill/>
        </p:spPr>
        <p:txBody>
          <a:bodyPr wrap="none">
            <a:spAutoFit/>
          </a:bodyPr>
          <a:lstStyle/>
          <a:p>
            <a:pPr>
              <a:defRPr/>
            </a:pPr>
            <a:r>
              <a:rPr lang="en-US" dirty="0">
                <a:latin typeface="+mn-lt"/>
                <a:ea typeface="MS PGothic" charset="0"/>
                <a:cs typeface="MS PGothic" charset="0"/>
              </a:rPr>
              <a:t>P&lt;0,05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noChangeArrowheads="1"/>
          </p:cNvSpPr>
          <p:nvPr>
            <p:ph type="title"/>
          </p:nvPr>
        </p:nvSpPr>
        <p:spPr>
          <a:xfrm>
            <a:off x="539750" y="476250"/>
            <a:ext cx="7772400" cy="1143000"/>
          </a:xfrm>
        </p:spPr>
        <p:txBody>
          <a:bodyPr/>
          <a:lstStyle/>
          <a:p>
            <a:r>
              <a:rPr lang="en-US" altLang="en-US" smtClean="0"/>
              <a:t>Conclusion</a:t>
            </a:r>
          </a:p>
        </p:txBody>
      </p:sp>
      <p:sp>
        <p:nvSpPr>
          <p:cNvPr id="34818" name="Content Placeholder 2"/>
          <p:cNvSpPr>
            <a:spLocks noGrp="1" noChangeArrowheads="1"/>
          </p:cNvSpPr>
          <p:nvPr>
            <p:ph idx="1"/>
          </p:nvPr>
        </p:nvSpPr>
        <p:spPr>
          <a:xfrm>
            <a:off x="539750" y="2120900"/>
            <a:ext cx="8064500" cy="2100263"/>
          </a:xfrm>
        </p:spPr>
        <p:txBody>
          <a:bodyPr/>
          <a:lstStyle/>
          <a:p>
            <a:pPr>
              <a:buFont typeface="Wingdings" charset="0"/>
              <a:buChar char="§"/>
              <a:defRPr/>
            </a:pPr>
            <a:r>
              <a:rPr lang="en-US" dirty="0" smtClean="0">
                <a:solidFill>
                  <a:srgbClr val="870052"/>
                </a:solidFill>
                <a:ea typeface="MS PGothic" charset="0"/>
              </a:rPr>
              <a:t>Early operation of 2ary ascended testicles seems favorable as testicular size can be a proxy for function</a:t>
            </a:r>
          </a:p>
          <a:p>
            <a:pPr marL="0" indent="0">
              <a:buFont typeface="Wingdings" charset="0"/>
              <a:buNone/>
              <a:defRPr/>
            </a:pPr>
            <a:endParaRPr lang="en-US" dirty="0" smtClean="0">
              <a:ea typeface="MS PGothic" charset="0"/>
            </a:endParaRPr>
          </a:p>
          <a:p>
            <a:pPr>
              <a:buFont typeface="Wingdings" charset="0"/>
              <a:buChar char="§"/>
              <a:defRPr/>
            </a:pPr>
            <a:r>
              <a:rPr lang="en-US" dirty="0" smtClean="0">
                <a:ea typeface="MS PGothic" charset="0"/>
              </a:rPr>
              <a:t>The mechanism for testicular catch-up growth is not well understood</a:t>
            </a:r>
          </a:p>
          <a:p>
            <a:pPr>
              <a:buFont typeface="Wingdings" charset="0"/>
              <a:buChar char="§"/>
              <a:defRPr/>
            </a:pPr>
            <a:r>
              <a:rPr lang="en-US" dirty="0" smtClean="0">
                <a:ea typeface="MS PGothic" charset="0"/>
              </a:rPr>
              <a:t>The </a:t>
            </a:r>
            <a:r>
              <a:rPr lang="en-US" dirty="0">
                <a:ea typeface="MS PGothic" charset="0"/>
              </a:rPr>
              <a:t>present study concerning secondary non-descended testicles reported a low rate of re-ascending (2.5%</a:t>
            </a:r>
            <a:r>
              <a:rPr lang="en-US" dirty="0" smtClean="0">
                <a:ea typeface="MS PGothic" charset="0"/>
              </a:rPr>
              <a:t>) </a:t>
            </a:r>
            <a:endParaRPr lang="en-US" dirty="0">
              <a:ea typeface="MS PGothic" charset="0"/>
            </a:endParaRPr>
          </a:p>
          <a:p>
            <a:pPr>
              <a:buFont typeface="Wingdings" charset="0"/>
              <a:buChar char="§"/>
              <a:defRPr/>
            </a:pPr>
            <a:r>
              <a:rPr lang="en-US" dirty="0">
                <a:ea typeface="MS PGothic" charset="0"/>
              </a:rPr>
              <a:t>Testicular atrophy was not dependent on the experience of the operating </a:t>
            </a:r>
            <a:r>
              <a:rPr lang="en-US" dirty="0" smtClean="0">
                <a:ea typeface="MS PGothic" charset="0"/>
              </a:rPr>
              <a:t>surgeon</a:t>
            </a:r>
          </a:p>
          <a:p>
            <a:pPr marL="0" indent="0">
              <a:buFont typeface="Wingdings" charset="0"/>
              <a:buNone/>
              <a:defRPr/>
            </a:pPr>
            <a:r>
              <a:rPr lang="en-US" dirty="0">
                <a:ea typeface="MS PGothic" charset="0"/>
              </a:rPr>
              <a:t>			</a:t>
            </a:r>
            <a:r>
              <a:rPr lang="en-US" dirty="0">
                <a:solidFill>
                  <a:schemeClr val="accent1"/>
                </a:solidFill>
                <a:ea typeface="MS PGothic" charset="0"/>
              </a:rPr>
              <a:t>Thank you!</a:t>
            </a:r>
          </a:p>
          <a:p>
            <a:pPr marL="0" indent="0">
              <a:buFont typeface="Wingdings" charset="0"/>
              <a:buNone/>
              <a:defRPr/>
            </a:pPr>
            <a:endParaRPr lang="en-US" dirty="0">
              <a:ea typeface="MS PGothic" charset="0"/>
            </a:endParaRPr>
          </a:p>
        </p:txBody>
      </p:sp>
      <p:sp>
        <p:nvSpPr>
          <p:cNvPr id="276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09F90EC0-8752-472B-B8E0-AB7CBC379917}" type="slidenum">
              <a:rPr lang="sv-SE" altLang="en-US" sz="800">
                <a:solidFill>
                  <a:schemeClr val="bg2"/>
                </a:solidFill>
              </a:rPr>
              <a:pPr>
                <a:spcBef>
                  <a:spcPct val="0"/>
                </a:spcBef>
                <a:buClrTx/>
                <a:buFontTx/>
                <a:buNone/>
              </a:pPr>
              <a:t>7</a:t>
            </a:fld>
            <a:endParaRPr lang="sv-SE" altLang="en-US" sz="800">
              <a:solidFill>
                <a:schemeClr val="bg2"/>
              </a:solidFill>
            </a:endParaRPr>
          </a:p>
        </p:txBody>
      </p:sp>
      <p:sp>
        <p:nvSpPr>
          <p:cNvPr id="27653" name="TextBox 1"/>
          <p:cNvSpPr txBox="1">
            <a:spLocks noChangeArrowheads="1"/>
          </p:cNvSpPr>
          <p:nvPr/>
        </p:nvSpPr>
        <p:spPr bwMode="auto">
          <a:xfrm>
            <a:off x="3708400" y="522922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en-US" altLang="en-US" sz="2400">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8">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8">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1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noChangeArrowheads="1"/>
          </p:cNvSpPr>
          <p:nvPr>
            <p:ph type="title"/>
          </p:nvPr>
        </p:nvSpPr>
        <p:spPr>
          <a:xfrm>
            <a:off x="539750" y="620713"/>
            <a:ext cx="7772400" cy="1143000"/>
          </a:xfrm>
        </p:spPr>
        <p:txBody>
          <a:bodyPr/>
          <a:lstStyle/>
          <a:p>
            <a:r>
              <a:rPr lang="en-US" altLang="en-US" smtClean="0"/>
              <a:t>Study design</a:t>
            </a:r>
          </a:p>
        </p:txBody>
      </p:sp>
      <p:sp>
        <p:nvSpPr>
          <p:cNvPr id="29699" name="Content Placeholder 2"/>
          <p:cNvSpPr>
            <a:spLocks noGrp="1" noChangeArrowheads="1"/>
          </p:cNvSpPr>
          <p:nvPr>
            <p:ph idx="1"/>
          </p:nvPr>
        </p:nvSpPr>
        <p:spPr>
          <a:xfrm>
            <a:off x="539750" y="1268413"/>
            <a:ext cx="7772400" cy="4114800"/>
          </a:xfrm>
        </p:spPr>
        <p:txBody>
          <a:bodyPr/>
          <a:lstStyle/>
          <a:p>
            <a:r>
              <a:rPr lang="en-US" altLang="en-US" smtClean="0"/>
              <a:t>Prospective study</a:t>
            </a:r>
          </a:p>
          <a:p>
            <a:r>
              <a:rPr lang="en-US" altLang="en-US" smtClean="0"/>
              <a:t>Patient group: boys with unilateral ascending testicles (previously diagnosed as retractile testicles) </a:t>
            </a:r>
          </a:p>
          <a:p>
            <a:r>
              <a:rPr lang="en-US" altLang="en-US" smtClean="0"/>
              <a:t>Ultrasound for volume measurements. Size of inguinal testicle was compared with contralateral side. Index was used (undescended/descended)</a:t>
            </a:r>
          </a:p>
          <a:p>
            <a:r>
              <a:rPr lang="en-US" altLang="en-US" smtClean="0"/>
              <a:t>New volume assessment 1-6 months after the surgical repair. Volume assessment with orchidometer. </a:t>
            </a:r>
          </a:p>
          <a:p>
            <a:r>
              <a:rPr lang="en-US" altLang="en-US" smtClean="0"/>
              <a:t>Control group: 20 boys with normal testicular status.</a:t>
            </a:r>
          </a:p>
          <a:p>
            <a:pPr>
              <a:buFont typeface="Wingdings" panose="05000000000000000000" pitchFamily="2" charset="2"/>
              <a:buNone/>
            </a:pPr>
            <a:r>
              <a:rPr lang="en-US" altLang="en-US" smtClean="0">
                <a:solidFill>
                  <a:schemeClr val="accent1"/>
                </a:solidFill>
              </a:rPr>
              <a:t>Definitions</a:t>
            </a:r>
          </a:p>
          <a:p>
            <a:r>
              <a:rPr lang="en-US" altLang="en-US" smtClean="0"/>
              <a:t>Index &lt; 1 (smaller retracted testicle)</a:t>
            </a:r>
          </a:p>
          <a:p>
            <a:r>
              <a:rPr lang="en-US" altLang="en-US" smtClean="0"/>
              <a:t>Testicular atrophy was defined as &gt;50% loss of volume or postoperative testicular volume &lt;25% of the volume of the contralateral testis. </a:t>
            </a:r>
          </a:p>
          <a:p>
            <a:r>
              <a:rPr lang="en-US" altLang="en-US" smtClean="0"/>
              <a:t>Patients were excluded for incomplete data or loss for follow-up.</a:t>
            </a:r>
          </a:p>
          <a:p>
            <a:pPr>
              <a:buFont typeface="Wingdings" panose="05000000000000000000" pitchFamily="2" charset="2"/>
              <a:buNone/>
            </a:pPr>
            <a:endParaRPr lang="en-US" altLang="en-US" smtClean="0"/>
          </a:p>
        </p:txBody>
      </p:sp>
      <p:sp>
        <p:nvSpPr>
          <p:cNvPr id="297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D7BF493D-E8E2-4526-BC19-72CF5749C34E}" type="slidenum">
              <a:rPr lang="sv-SE" altLang="en-US" sz="800">
                <a:solidFill>
                  <a:schemeClr val="bg2"/>
                </a:solidFill>
              </a:rPr>
              <a:pPr>
                <a:spcBef>
                  <a:spcPct val="0"/>
                </a:spcBef>
                <a:buClrTx/>
                <a:buFontTx/>
                <a:buNone/>
              </a:pPr>
              <a:t>8</a:t>
            </a:fld>
            <a:endParaRPr lang="sv-SE" altLang="en-US" sz="800">
              <a:solidFill>
                <a:schemeClr val="bg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noChangeArrowheads="1"/>
          </p:cNvSpPr>
          <p:nvPr>
            <p:ph type="title"/>
          </p:nvPr>
        </p:nvSpPr>
        <p:spPr>
          <a:xfrm>
            <a:off x="539750" y="620713"/>
            <a:ext cx="7772400" cy="1143000"/>
          </a:xfrm>
        </p:spPr>
        <p:txBody>
          <a:bodyPr/>
          <a:lstStyle/>
          <a:p>
            <a:r>
              <a:rPr lang="en-US" altLang="en-US" smtClean="0"/>
              <a:t>Study design</a:t>
            </a:r>
          </a:p>
        </p:txBody>
      </p:sp>
      <p:sp>
        <p:nvSpPr>
          <p:cNvPr id="39938" name="Content Placeholder 2"/>
          <p:cNvSpPr>
            <a:spLocks noGrp="1" noChangeArrowheads="1"/>
          </p:cNvSpPr>
          <p:nvPr>
            <p:ph idx="1"/>
          </p:nvPr>
        </p:nvSpPr>
        <p:spPr>
          <a:xfrm>
            <a:off x="539750" y="1268413"/>
            <a:ext cx="7772400" cy="4114800"/>
          </a:xfrm>
          <a:extLst>
            <a:ext uri="{909E8E84-426E-40dd-AFC4-6F175D3DCCD1}"/>
            <a:ext uri="{91240B29-F687-4f45-9708-019B960494DF}"/>
            <a:ext uri="{FAA26D3D-D897-4be2-8F04-BA451C77F1D7}"/>
          </a:extLst>
        </p:spPr>
        <p:txBody>
          <a:bodyPr/>
          <a:lstStyle/>
          <a:p>
            <a:pPr>
              <a:buFont typeface="Wingdings" charset="0"/>
              <a:buChar char="§"/>
              <a:defRPr/>
            </a:pPr>
            <a:r>
              <a:rPr lang="en-US" dirty="0">
                <a:ea typeface="MS PGothic" charset="0"/>
              </a:rPr>
              <a:t>Prospective study</a:t>
            </a:r>
          </a:p>
          <a:p>
            <a:pPr>
              <a:buFont typeface="Wingdings" charset="0"/>
              <a:buChar char="§"/>
              <a:defRPr/>
            </a:pPr>
            <a:r>
              <a:rPr lang="en-US" dirty="0">
                <a:ea typeface="MS PGothic" charset="0"/>
              </a:rPr>
              <a:t>Patient group: boys with unilateral ascending testicles (previously diagnosed as retractile testicles) </a:t>
            </a:r>
          </a:p>
          <a:p>
            <a:pPr>
              <a:buFont typeface="Wingdings" charset="0"/>
              <a:buChar char="§"/>
              <a:defRPr/>
            </a:pPr>
            <a:r>
              <a:rPr lang="en-US" dirty="0">
                <a:ea typeface="MS PGothic" charset="0"/>
              </a:rPr>
              <a:t>Ultrasound for volume measurements. Size of inguinal testicle was compared with contralateral side. Index was used (undescended/descended)</a:t>
            </a:r>
          </a:p>
          <a:p>
            <a:pPr>
              <a:buFont typeface="Wingdings" charset="0"/>
              <a:buChar char="§"/>
              <a:defRPr/>
            </a:pPr>
            <a:r>
              <a:rPr lang="en-US" dirty="0">
                <a:ea typeface="MS PGothic" charset="0"/>
              </a:rPr>
              <a:t>New volume assessment 1-6 months after the surgical repair. Volume assessment with </a:t>
            </a:r>
            <a:r>
              <a:rPr lang="en-US" dirty="0" err="1">
                <a:ea typeface="MS PGothic" charset="0"/>
              </a:rPr>
              <a:t>orchidometer</a:t>
            </a:r>
            <a:r>
              <a:rPr lang="en-US" dirty="0">
                <a:ea typeface="MS PGothic" charset="0"/>
              </a:rPr>
              <a:t>. </a:t>
            </a:r>
          </a:p>
          <a:p>
            <a:pPr>
              <a:buFont typeface="Wingdings" charset="0"/>
              <a:buChar char="§"/>
              <a:defRPr/>
            </a:pPr>
            <a:r>
              <a:rPr lang="en-US" dirty="0">
                <a:ln>
                  <a:solidFill>
                    <a:srgbClr val="FFFF00"/>
                  </a:solidFill>
                </a:ln>
              </a:rPr>
              <a:t>Control group: 20 boys with normal testicular status.</a:t>
            </a:r>
          </a:p>
          <a:p>
            <a:pPr>
              <a:buFont typeface="Wingdings" charset="0"/>
              <a:buNone/>
              <a:defRPr/>
            </a:pPr>
            <a:r>
              <a:rPr lang="en-US" dirty="0">
                <a:solidFill>
                  <a:schemeClr val="accent1"/>
                </a:solidFill>
                <a:ea typeface="MS PGothic" charset="0"/>
              </a:rPr>
              <a:t>Definitions</a:t>
            </a:r>
          </a:p>
          <a:p>
            <a:pPr>
              <a:buFont typeface="Wingdings" charset="0"/>
              <a:buChar char="§"/>
              <a:defRPr/>
            </a:pPr>
            <a:r>
              <a:rPr lang="en-US" dirty="0">
                <a:ea typeface="MS PGothic" charset="0"/>
              </a:rPr>
              <a:t>Index &lt; 1 (smaller retracted testicle)</a:t>
            </a:r>
          </a:p>
          <a:p>
            <a:pPr>
              <a:buFont typeface="Wingdings" charset="0"/>
              <a:buChar char="§"/>
              <a:defRPr/>
            </a:pPr>
            <a:r>
              <a:rPr lang="en-US" dirty="0">
                <a:ea typeface="MS PGothic" charset="0"/>
              </a:rPr>
              <a:t>Testicular atrophy was defined as &gt;50% loss of volume or postoperative testicular volume &lt;25% of the volume of the contralateral testis. </a:t>
            </a:r>
          </a:p>
          <a:p>
            <a:pPr>
              <a:buFont typeface="Wingdings" charset="0"/>
              <a:buChar char="§"/>
              <a:defRPr/>
            </a:pPr>
            <a:r>
              <a:rPr lang="en-US" dirty="0">
                <a:ea typeface="MS PGothic" charset="0"/>
              </a:rPr>
              <a:t>Patients were excluded for incomplete data or loss for follow-up.</a:t>
            </a:r>
          </a:p>
          <a:p>
            <a:pPr>
              <a:buFont typeface="Wingdings" charset="0"/>
              <a:buNone/>
              <a:defRPr/>
            </a:pPr>
            <a:endParaRPr lang="en-US" dirty="0">
              <a:ea typeface="MS PGothic" charset="0"/>
            </a:endParaRPr>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buChar char="à"/>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Font typeface="Wingdings" panose="05000000000000000000" pitchFamily="2" charset="2"/>
              <a:buChar char="§"/>
              <a:defRPr sz="1600">
                <a:solidFill>
                  <a:schemeClr val="accent1"/>
                </a:solidFill>
                <a:latin typeface="Arial" panose="020B0604020202020204" pitchFamily="34" charset="0"/>
                <a:ea typeface="MS PGothic" panose="020B0600070205080204" pitchFamily="34" charset="-128"/>
              </a:defRPr>
            </a:lvl3pPr>
            <a:lvl4pPr marL="1600200" indent="-228600">
              <a:spcBef>
                <a:spcPct val="20000"/>
              </a:spcBef>
              <a:buFont typeface="Wingdings" panose="05000000000000000000" pitchFamily="2" charset="2"/>
              <a:buChar char="à"/>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fld id="{5AED4DAA-3A5F-4333-83DB-72DD08BC42A8}" type="slidenum">
              <a:rPr lang="sv-SE" altLang="en-US" sz="800">
                <a:solidFill>
                  <a:schemeClr val="bg2"/>
                </a:solidFill>
              </a:rPr>
              <a:pPr>
                <a:spcBef>
                  <a:spcPct val="0"/>
                </a:spcBef>
                <a:buClrTx/>
                <a:buFontTx/>
                <a:buNone/>
              </a:pPr>
              <a:t>9</a:t>
            </a:fld>
            <a:endParaRPr lang="sv-SE" altLang="en-US" sz="800">
              <a:solidFill>
                <a:schemeClr val="bg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om presentation">
  <a:themeElements>
    <a:clrScheme name="">
      <a:dk1>
        <a:srgbClr val="000000"/>
      </a:dk1>
      <a:lt1>
        <a:srgbClr val="FFFFFF"/>
      </a:lt1>
      <a:dk2>
        <a:srgbClr val="000000"/>
      </a:dk2>
      <a:lt2>
        <a:srgbClr val="808080"/>
      </a:lt2>
      <a:accent1>
        <a:srgbClr val="870052"/>
      </a:accent1>
      <a:accent2>
        <a:srgbClr val="9FE6E9"/>
      </a:accent2>
      <a:accent3>
        <a:srgbClr val="FFFFFF"/>
      </a:accent3>
      <a:accent4>
        <a:srgbClr val="000000"/>
      </a:accent4>
      <a:accent5>
        <a:srgbClr val="C3AAB3"/>
      </a:accent5>
      <a:accent6>
        <a:srgbClr val="90D0D3"/>
      </a:accent6>
      <a:hlink>
        <a:srgbClr val="D40963"/>
      </a:hlink>
      <a:folHlink>
        <a:srgbClr val="CBCBCB"/>
      </a:folHlink>
    </a:clrScheme>
    <a:fontScheme name="Tom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a:ln>
              <a:noFill/>
            </a:ln>
            <a:solidFill>
              <a:schemeClr val="tx1"/>
            </a:solidFill>
            <a:effectLst/>
            <a:latin typeface="Times" pitchFamily="-11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a:ln>
              <a:noFill/>
            </a:ln>
            <a:solidFill>
              <a:schemeClr val="tx1"/>
            </a:solidFill>
            <a:effectLst/>
            <a:latin typeface="Times" pitchFamily="-111" charset="0"/>
          </a:defRPr>
        </a:defPPr>
      </a:lstStyle>
    </a:lnDef>
  </a:objectDefaults>
  <a:extraClrSchemeLst>
    <a:extraClrScheme>
      <a:clrScheme name="Tom presentation 1">
        <a:dk1>
          <a:srgbClr val="000000"/>
        </a:dk1>
        <a:lt1>
          <a:srgbClr val="FFFFFF"/>
        </a:lt1>
        <a:dk2>
          <a:srgbClr val="000000"/>
        </a:dk2>
        <a:lt2>
          <a:srgbClr val="808080"/>
        </a:lt2>
        <a:accent1>
          <a:srgbClr val="761B54"/>
        </a:accent1>
        <a:accent2>
          <a:srgbClr val="97D8DA"/>
        </a:accent2>
        <a:accent3>
          <a:srgbClr val="FFFFFF"/>
        </a:accent3>
        <a:accent4>
          <a:srgbClr val="000000"/>
        </a:accent4>
        <a:accent5>
          <a:srgbClr val="BDABB3"/>
        </a:accent5>
        <a:accent6>
          <a:srgbClr val="88C4C5"/>
        </a:accent6>
        <a:hlink>
          <a:srgbClr val="CF0063"/>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10489</TotalTime>
  <Words>2191</Words>
  <Application>Microsoft Office PowerPoint</Application>
  <PresentationFormat>Affichage à l'écran (4:3)</PresentationFormat>
  <Paragraphs>243</Paragraphs>
  <Slides>17</Slides>
  <Notes>17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17</vt:i4>
      </vt:variant>
    </vt:vector>
  </HeadingPairs>
  <TitlesOfParts>
    <vt:vector size="23" baseType="lpstr">
      <vt:lpstr>MS PGothic</vt:lpstr>
      <vt:lpstr>MS PGothic</vt:lpstr>
      <vt:lpstr>Arial</vt:lpstr>
      <vt:lpstr>Times</vt:lpstr>
      <vt:lpstr>Wingdings</vt:lpstr>
      <vt:lpstr>Tom presentation</vt:lpstr>
      <vt:lpstr>SURGICAL INTERVENTION OF RETRACTILE TESTICLES INCREASE VOLUME AND SPERM FUNCTION Fossum, Magdalena Division of Pediatric Urology, Dept. of Highly specialized Pediatric Surgery and Pediatric Medicine Karolinska University hospital and Karolinska Institutet in Stockholm, Sweden </vt:lpstr>
      <vt:lpstr>Background</vt:lpstr>
      <vt:lpstr>Study design</vt:lpstr>
      <vt:lpstr>Demographics</vt:lpstr>
      <vt:lpstr>Results</vt:lpstr>
      <vt:lpstr>Results: increase in volume after surgery</vt:lpstr>
      <vt:lpstr>Conclusion</vt:lpstr>
      <vt:lpstr>Study design</vt:lpstr>
      <vt:lpstr>Study design</vt:lpstr>
      <vt:lpstr>Study design</vt:lpstr>
      <vt:lpstr>Study design</vt:lpstr>
      <vt:lpstr>Study design</vt:lpstr>
      <vt:lpstr>How would this abstract be graded by the ESPU grading team?</vt:lpstr>
      <vt:lpstr>Présentation PowerPoint</vt:lpstr>
      <vt:lpstr>Présentation PowerPoint</vt:lpstr>
      <vt:lpstr>Présentation PowerPoint</vt:lpstr>
      <vt:lpstr>ESPU scientific committee would probably have accepted this abstract for a poster presentation.  However, BIAS, does not make this a convincing paper.   In this example we visualize the importance of:  - peer reviewing  - scientific communications  - ethics and honesty in research  </vt:lpstr>
    </vt:vector>
  </TitlesOfParts>
  <Company>뿿촐뿿챰ԗ烐Ȱ珬뿿_</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Rubrik, Arial Bold 32 pt</dc:title>
  <dc:creator>Vivi-Ann Persson</dc:creator>
  <cp:keywords>ESPU Research Committee sessions 2019 - Biased to Bias - Pt. 2</cp:keywords>
  <cp:lastModifiedBy>X10</cp:lastModifiedBy>
  <cp:revision>771</cp:revision>
  <cp:lastPrinted>2012-05-02T11:43:44Z</cp:lastPrinted>
  <dcterms:created xsi:type="dcterms:W3CDTF">2009-11-30T21:04:57Z</dcterms:created>
  <dcterms:modified xsi:type="dcterms:W3CDTF">2019-09-30T08:44:58Z</dcterms:modified>
</cp:coreProperties>
</file>